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1700" r:id="rId2"/>
    <p:sldId id="1644" r:id="rId3"/>
    <p:sldId id="3604" r:id="rId4"/>
    <p:sldId id="1638" r:id="rId5"/>
    <p:sldId id="1683" r:id="rId6"/>
    <p:sldId id="1684" r:id="rId7"/>
    <p:sldId id="1555" r:id="rId8"/>
    <p:sldId id="1554" r:id="rId9"/>
    <p:sldId id="1633" r:id="rId10"/>
    <p:sldId id="1611" r:id="rId11"/>
    <p:sldId id="1612" r:id="rId12"/>
    <p:sldId id="1613" r:id="rId13"/>
    <p:sldId id="1614" r:id="rId14"/>
    <p:sldId id="1615" r:id="rId15"/>
    <p:sldId id="336" r:id="rId16"/>
    <p:sldId id="3605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5C4443-A6D5-4385-AD0E-1F949BA0363E}">
          <p14:sldIdLst>
            <p14:sldId id="1700"/>
          </p14:sldIdLst>
        </p14:section>
        <p14:section name="MIXED REALITY" id="{E542A89F-E32C-4F2D-941E-3A1CCDC8B12E}">
          <p14:sldIdLst>
            <p14:sldId id="1644"/>
            <p14:sldId id="3604"/>
            <p14:sldId id="1638"/>
            <p14:sldId id="1683"/>
            <p14:sldId id="1684"/>
            <p14:sldId id="1555"/>
            <p14:sldId id="1554"/>
            <p14:sldId id="1633"/>
          </p14:sldIdLst>
        </p14:section>
        <p14:section name="INSIDE" id="{9577D481-7C02-4B64-B234-80BEF37D3931}">
          <p14:sldIdLst>
            <p14:sldId id="1611"/>
            <p14:sldId id="1612"/>
            <p14:sldId id="1613"/>
            <p14:sldId id="1614"/>
            <p14:sldId id="1615"/>
            <p14:sldId id="336"/>
            <p14:sldId id="360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37C20-F250-4E3F-987A-3C4A6277323A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9EB40-A833-410B-A19E-FE871AEEA3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519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0">
              <a:buNone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what is mixed reality?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557F4-4835-4D4C-93B8-E5002BEFE5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572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8CCEB-9B74-4B06-A035-26CD3C1A7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28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it-IT" i="1" dirty="0">
                <a:effectLst/>
              </a:rPr>
              <a:t>2 Sorgenti luce HD </a:t>
            </a:r>
            <a:r>
              <a:rPr lang="it-IT" dirty="0">
                <a:effectLst/>
              </a:rPr>
              <a:t>rapporto 16:9</a:t>
            </a:r>
          </a:p>
          <a:p>
            <a:pPr fontAlgn="base"/>
            <a:r>
              <a:rPr lang="it-IT" i="1" dirty="0">
                <a:effectLst/>
              </a:rPr>
              <a:t>1 Sensore IMU unità di misurazione inerziale</a:t>
            </a:r>
            <a:endParaRPr lang="it-IT" dirty="0">
              <a:effectLst/>
            </a:endParaRPr>
          </a:p>
          <a:p>
            <a:pPr fontAlgn="base"/>
            <a:r>
              <a:rPr lang="it-IT" i="1" dirty="0">
                <a:effectLst/>
              </a:rPr>
              <a:t>4 Fotocamere di comprensione ambientale</a:t>
            </a:r>
            <a:endParaRPr lang="it-IT" dirty="0">
              <a:effectLst/>
            </a:endParaRPr>
          </a:p>
          <a:p>
            <a:pPr fontAlgn="base"/>
            <a:r>
              <a:rPr lang="it-IT" i="1" dirty="0">
                <a:effectLst/>
              </a:rPr>
              <a:t>1 Fotocamere di profondità</a:t>
            </a:r>
            <a:endParaRPr lang="it-IT" dirty="0">
              <a:effectLst/>
            </a:endParaRPr>
          </a:p>
          <a:p>
            <a:pPr fontAlgn="base"/>
            <a:r>
              <a:rPr lang="it-IT" i="1" dirty="0">
                <a:effectLst/>
              </a:rPr>
              <a:t>1 Video camera</a:t>
            </a:r>
            <a:r>
              <a:rPr lang="it-IT" dirty="0">
                <a:effectLst/>
              </a:rPr>
              <a:t> 2MP, HD</a:t>
            </a:r>
          </a:p>
          <a:p>
            <a:pPr fontAlgn="base"/>
            <a:r>
              <a:rPr lang="it-IT" i="1" dirty="0">
                <a:effectLst/>
              </a:rPr>
              <a:t>1 Sensori di luce ambientale</a:t>
            </a:r>
            <a:endParaRPr lang="it-IT" dirty="0">
              <a:effectLst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8CCEB-9B74-4B06-A035-26CD3C1A7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5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it-IT" i="1" dirty="0">
                <a:effectLst/>
              </a:rPr>
              <a:t>2 Lenti olografiche trasparenti</a:t>
            </a:r>
          </a:p>
          <a:p>
            <a:pPr fontAlgn="base"/>
            <a:r>
              <a:rPr lang="it-IT" i="1" dirty="0">
                <a:effectLst/>
              </a:rPr>
              <a:t>Calibrazione automatica pupillare</a:t>
            </a:r>
            <a:endParaRPr lang="it-IT" dirty="0">
              <a:effectLst/>
            </a:endParaRPr>
          </a:p>
          <a:p>
            <a:pPr fontAlgn="base"/>
            <a:r>
              <a:rPr lang="it-IT" i="1" dirty="0">
                <a:effectLst/>
              </a:rPr>
              <a:t>Risoluzione olografica </a:t>
            </a:r>
            <a:r>
              <a:rPr lang="it-IT" dirty="0">
                <a:effectLst/>
              </a:rPr>
              <a:t>2,3 milioni di punti luce</a:t>
            </a:r>
          </a:p>
          <a:p>
            <a:pPr fontAlgn="base"/>
            <a:r>
              <a:rPr lang="it-IT" i="1" dirty="0">
                <a:effectLst/>
              </a:rPr>
              <a:t>Densità olografica </a:t>
            </a:r>
            <a:r>
              <a:rPr lang="it-IT" dirty="0">
                <a:effectLst/>
              </a:rPr>
              <a:t>Superiore a 2.500 punti per radiante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8CCEB-9B74-4B06-A035-26CD3C1A7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384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it-IT" i="1" dirty="0">
                <a:effectLst/>
              </a:rPr>
              <a:t>4 Microfoni</a:t>
            </a:r>
            <a:endParaRPr lang="it-IT" dirty="0">
              <a:effectLst/>
            </a:endParaRPr>
          </a:p>
          <a:p>
            <a:pPr fontAlgn="base"/>
            <a:r>
              <a:rPr lang="it-IT" i="1" dirty="0">
                <a:effectLst/>
              </a:rPr>
              <a:t>Altoparlanti </a:t>
            </a:r>
            <a:r>
              <a:rPr lang="it-IT" dirty="0">
                <a:effectLst/>
              </a:rPr>
              <a:t>Integrati</a:t>
            </a:r>
          </a:p>
          <a:p>
            <a:pPr fontAlgn="base"/>
            <a:r>
              <a:rPr lang="it-IT" i="1" dirty="0">
                <a:effectLst/>
              </a:rPr>
              <a:t>Cuffie </a:t>
            </a:r>
            <a:r>
              <a:rPr lang="it-IT" dirty="0">
                <a:effectLst/>
              </a:rPr>
              <a:t>Supporto jack 3.5 mm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8CCEB-9B74-4B06-A035-26CD3C1A7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727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4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998B7A-C4A8-4459-AA31-124F46AA86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19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557F4-4835-4D4C-93B8-E5002BEFE5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614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557F4-4835-4D4C-93B8-E5002BEFE5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01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557F4-4835-4D4C-93B8-E5002BEFE5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86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15231-27F5-4756-BA31-A833970F1B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28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Inspire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12/21/2018 4:38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D8F-434D-4A67-8C22-6F314F99A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692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8CCEB-9B74-4B06-A035-26CD3C1A745F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099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it-IT" dirty="0">
                <a:effectLst/>
              </a:rPr>
              <a:t>64GB Flash</a:t>
            </a:r>
          </a:p>
          <a:p>
            <a:pPr fontAlgn="base"/>
            <a:r>
              <a:rPr lang="it-IT" i="1" dirty="0">
                <a:effectLst/>
              </a:rPr>
              <a:t>RAM </a:t>
            </a:r>
            <a:r>
              <a:rPr lang="it-IT" dirty="0">
                <a:effectLst/>
              </a:rPr>
              <a:t>3 GB di cui 2 GB CPU e 1GB HPU</a:t>
            </a:r>
          </a:p>
          <a:p>
            <a:pPr fontAlgn="base"/>
            <a:r>
              <a:rPr lang="it-IT" i="1" dirty="0">
                <a:effectLst/>
              </a:rPr>
              <a:t>Peso </a:t>
            </a:r>
            <a:r>
              <a:rPr lang="it-IT" dirty="0">
                <a:effectLst/>
              </a:rPr>
              <a:t>579g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8CCEB-9B74-4B06-A035-26CD3C1A7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51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F393-BEFF-4A5D-B19C-0AFB9B616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BC445-F81A-4038-B954-8C081A184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54DEF-7276-4F49-92B8-B42B6822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2F240-E3BD-44BD-900C-C23E8A92C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CF740-7134-465D-8CC0-00921D58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48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81D9-A91F-4818-8F20-B6C75D92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F485E-700B-43EC-8918-AEE64C26F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E1B7-2E85-4943-B58B-FB29C775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B152D-B0A2-4637-9259-7D49593E1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D5FC1-DB87-464E-A8B8-70DA77A8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1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9591C-4827-4DED-AA02-1AC868518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0A225-55E1-49BD-BBC4-04FB571A5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056F-4263-4BCD-A1D1-175043EE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B14D5-AB1C-4F5B-8050-E5685307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829C2-0C42-4BC3-B1BC-6BF16460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7398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B65B-F7FF-4763-8DCE-7C2F92A63E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2800" y="2926080"/>
            <a:ext cx="5486400" cy="1005840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copy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8CE5-ABB2-4AC4-A0AF-15093785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25">
              <a:defRPr/>
            </a:pPr>
            <a:fld id="{A0CB07F5-FCA8-473A-A92A-75110A9676DE}" type="datetimeFigureOut">
              <a:rPr lang="en-US" sz="1200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 defTabSz="914225">
                <a:defRPr/>
              </a:pPr>
              <a:t>12/21/2018</a:t>
            </a:fld>
            <a:endParaRPr lang="en-US" sz="1200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5CE41-71C2-44ED-8EBA-E08B42B7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914225">
              <a:defRPr/>
            </a:pPr>
            <a:endParaRPr lang="en-US" sz="1200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461F0-AEF5-4CAF-B4D6-4B600DB8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914225">
              <a:defRPr/>
            </a:pPr>
            <a:fld id="{89959EFB-9E9F-44F9-94E0-ADADD634312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 algn="r" defTabSz="914225">
                <a:defRPr/>
              </a:pPr>
              <a:t>‹#›</a:t>
            </a:fld>
            <a:endParaRPr lang="en-US" sz="1200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74426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8B8F-4C4E-4264-BA1E-6F9489908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D569A-343D-4A63-843B-06240C1C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132" y="2531019"/>
            <a:ext cx="10515600" cy="34343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SzPct val="70000"/>
              <a:defRPr sz="2000">
                <a:latin typeface="+mj-lt"/>
              </a:defRPr>
            </a:lvl1pPr>
            <a:lvl2pPr>
              <a:lnSpc>
                <a:spcPct val="120000"/>
              </a:lnSpc>
              <a:spcBef>
                <a:spcPts val="1800"/>
              </a:spcBef>
              <a:buSzPct val="70000"/>
              <a:defRPr sz="1500"/>
            </a:lvl2pPr>
            <a:lvl3pPr>
              <a:lnSpc>
                <a:spcPct val="120000"/>
              </a:lnSpc>
              <a:buSzPct val="70000"/>
              <a:defRPr sz="1500"/>
            </a:lvl3pPr>
            <a:lvl4pPr>
              <a:lnSpc>
                <a:spcPct val="120000"/>
              </a:lnSpc>
              <a:buSzPct val="70000"/>
              <a:defRPr sz="1500"/>
            </a:lvl4pPr>
            <a:lvl5pPr>
              <a:lnSpc>
                <a:spcPct val="120000"/>
              </a:lnSpc>
              <a:buSzPct val="70000"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89518-D5FB-40BB-9B96-823B4A67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13C0D-CC87-4BDF-BEBF-9DBC95521A0A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12/21/2018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B4C2-42CF-41EA-913C-0EF473FC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25C5-C994-4C31-84F3-D7689143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005AF1-E2B5-43EC-9CF1-67452EF1650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02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07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4570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_Lifesty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015724" y="582791"/>
            <a:ext cx="4561986" cy="1107996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3600" spc="0"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GB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Sed</a:t>
            </a:r>
            <a:r>
              <a:rPr lang="en-GB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ut</a:t>
            </a:r>
            <a:r>
              <a:rPr lang="en-GB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perspiciatis</a:t>
            </a:r>
            <a:r>
              <a:rPr lang="en-GB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err="1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</a:t>
            </a:r>
            <a:endParaRPr lang="en-GB">
              <a:solidFill>
                <a:srgbClr val="737373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015724" y="2475815"/>
            <a:ext cx="4561987" cy="2698111"/>
          </a:xfrm>
        </p:spPr>
        <p:txBody>
          <a:bodyPr wrap="square" lIns="0" tIns="0" rIns="0" bIns="0" numCol="1">
            <a:spAutoFit/>
          </a:bodyPr>
          <a:lstStyle>
            <a:lvl1pPr marL="174196" indent="-174196" algn="l">
              <a:lnSpc>
                <a:spcPct val="120000"/>
              </a:lnSpc>
              <a:buFont typeface="Arial" charset="0"/>
              <a:buChar char="•"/>
              <a:defRPr sz="1500">
                <a:latin typeface="+mn-lt"/>
              </a:defRPr>
            </a:lvl1pPr>
          </a:lstStyle>
          <a:p>
            <a:r>
              <a:rPr lang="en-GB" b="1">
                <a:solidFill>
                  <a:srgbClr val="7373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 </a:t>
            </a:r>
            <a:r>
              <a:rPr lang="en-GB" b="1" err="1">
                <a:solidFill>
                  <a:srgbClr val="7373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dolor</a:t>
            </a:r>
            <a:r>
              <a:rPr lang="en-GB" b="1">
                <a:solidFill>
                  <a:srgbClr val="7373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sit </a:t>
            </a:r>
            <a:r>
              <a:rPr lang="en-GB" b="1" err="1">
                <a:solidFill>
                  <a:srgbClr val="7373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amet</a:t>
            </a:r>
            <a:endParaRPr lang="en-GB" b="1">
              <a:solidFill>
                <a:srgbClr val="7373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GB" err="1">
                <a:solidFill>
                  <a:srgbClr val="737373"/>
                </a:solidFill>
                <a:latin typeface="+mj-lt"/>
              </a:rPr>
              <a:t>Consetetur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sadipscing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elitr</a:t>
            </a:r>
            <a:r>
              <a:rPr lang="en-GB">
                <a:solidFill>
                  <a:srgbClr val="737373"/>
                </a:solidFill>
                <a:latin typeface="+mj-lt"/>
              </a:rPr>
              <a:t>,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sed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diam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nonumy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eirmod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tempor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invidunt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ut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labore</a:t>
            </a:r>
            <a:r>
              <a:rPr lang="en-GB">
                <a:solidFill>
                  <a:srgbClr val="737373"/>
                </a:solidFill>
                <a:latin typeface="+mj-lt"/>
              </a:rPr>
              <a:t> et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dolore</a:t>
            </a:r>
            <a:r>
              <a:rPr lang="en-GB">
                <a:solidFill>
                  <a:srgbClr val="737373"/>
                </a:solidFill>
                <a:latin typeface="+mj-lt"/>
              </a:rPr>
              <a:t> magna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aliquyam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erat</a:t>
            </a:r>
            <a:r>
              <a:rPr lang="en-GB">
                <a:solidFill>
                  <a:srgbClr val="737373"/>
                </a:solidFill>
                <a:latin typeface="+mj-lt"/>
              </a:rPr>
              <a:t>,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sed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diam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voluptua</a:t>
            </a:r>
            <a:r>
              <a:rPr lang="en-GB">
                <a:solidFill>
                  <a:srgbClr val="737373"/>
                </a:solidFill>
                <a:latin typeface="+mj-lt"/>
              </a:rPr>
              <a:t>. At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vero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eos</a:t>
            </a:r>
            <a:r>
              <a:rPr lang="en-GB">
                <a:solidFill>
                  <a:srgbClr val="737373"/>
                </a:solidFill>
                <a:latin typeface="+mj-lt"/>
              </a:rPr>
              <a:t> et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accusam</a:t>
            </a:r>
            <a:r>
              <a:rPr lang="en-GB">
                <a:solidFill>
                  <a:srgbClr val="737373"/>
                </a:solidFill>
                <a:latin typeface="+mj-lt"/>
              </a:rPr>
              <a:t> et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justo</a:t>
            </a:r>
            <a:r>
              <a:rPr lang="en-GB">
                <a:solidFill>
                  <a:srgbClr val="737373"/>
                </a:solidFill>
                <a:latin typeface="+mj-lt"/>
              </a:rPr>
              <a:t> duo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dolores</a:t>
            </a:r>
            <a:r>
              <a:rPr lang="en-GB">
                <a:solidFill>
                  <a:srgbClr val="737373"/>
                </a:solidFill>
                <a:latin typeface="+mj-lt"/>
              </a:rPr>
              <a:t> et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ea</a:t>
            </a:r>
            <a:r>
              <a:rPr lang="en-GB">
                <a:solidFill>
                  <a:srgbClr val="737373"/>
                </a:solidFill>
                <a:latin typeface="+mj-lt"/>
              </a:rPr>
              <a:t> </a:t>
            </a:r>
            <a:r>
              <a:rPr lang="en-GB" err="1">
                <a:solidFill>
                  <a:srgbClr val="737373"/>
                </a:solidFill>
                <a:latin typeface="+mj-lt"/>
              </a:rPr>
              <a:t>rebum</a:t>
            </a:r>
            <a:r>
              <a:rPr lang="en-GB">
                <a:solidFill>
                  <a:srgbClr val="737373"/>
                </a:solidFill>
                <a:latin typeface="+mj-lt"/>
              </a:rPr>
              <a:t>. </a:t>
            </a:r>
          </a:p>
          <a:p>
            <a:pPr marL="177697" indent="-177697">
              <a:buFont typeface="Arial" charset="0"/>
              <a:buChar char="•"/>
            </a:pPr>
            <a:endParaRPr lang="en-GB">
              <a:solidFill>
                <a:srgbClr val="737373"/>
              </a:solidFill>
              <a:latin typeface="+mj-lt"/>
            </a:endParaRPr>
          </a:p>
          <a:p>
            <a:endParaRPr lang="en-GB">
              <a:latin typeface="+mj-lt"/>
            </a:endParaRPr>
          </a:p>
          <a:p>
            <a:endParaRPr lang="en-GB">
              <a:latin typeface="+mj-lt"/>
            </a:endParaRPr>
          </a:p>
          <a:p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43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831D-3C1B-4CDA-9096-F0E7E70E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45DE1-9F7E-421A-B261-393C596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EDF9F-58EF-4638-BB64-EF92B908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5B35E-5523-4D07-B51D-F3C404B5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6416E-A5D0-4E34-9596-2AF884AE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12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F7D8-A56D-4433-8FD0-4CF5B7B1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51C9-55AA-4A50-BB84-DA0762F38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475E9-9E9E-4093-A148-82FC403F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852C6-459A-47B6-BF17-8B10580E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B4CAA-7AD6-4AF9-B65C-6B8F09FA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421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31FB-7BB0-4C43-BCE7-DC24E882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B96F-55D4-4EB2-A2FE-762831261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1E5E8-55E1-4FC0-B7C3-4B650BEC2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6025D-1FBB-4AEF-B7D6-1B36E15A2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684C7-6812-4868-B62A-6123BFED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414A0-7502-48AC-B4D2-2AFCEAB7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99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5593-4D8B-45BE-B88A-EE3AE486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6C7CD-6DB5-46A5-9DA1-24CC4A888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8C5D6-C8A6-4B18-BE10-895F35EF3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E806A-375F-4278-AB93-3862BD37E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444CCC-F4F3-40E6-B3A0-A0F94C4CF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440B86-E0E2-4D76-B56F-21E8B0F5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ADD1F-18E7-41C4-839B-693D729E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9084E-F8D6-4FA4-96C3-C5648151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37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821D-4532-480F-935F-5D1992F9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0C801-3290-407A-BAAF-B3975E4B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88FCE-46FE-4925-9B2E-FC9F17F7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2F26C-3864-416F-9E7E-F0BF9B14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71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FD2DB-D07B-4B03-980E-B8FEA732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8D7A8-5793-41C9-8EE9-445E9A25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2AFA5-3627-4FF3-AE6A-7346813D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6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6821-A53B-4FBA-AAB1-B3B813C4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9A819-AF9A-4EEB-902C-FDF916FF3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58772-E943-4B2D-8BDD-1A47BEBC3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0B072-44D5-41F8-8AAC-15D36489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36697-51DB-4A30-A527-CDA007CB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7E31F-9333-40CD-BF05-96B51178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58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F296-7761-4810-8D3A-1599CEED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64559-7737-4BBD-B5B1-8BDF1927BF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3FB3D-93C9-47F7-A8C4-07854DEA6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93364-0A46-4B64-950F-3B06C7D1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1EC2-36A6-4FE4-B6B5-DC863DAE1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B60E-1B84-4C8B-BF73-3E0D3784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325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CE9FC2-C678-4E6E-9BBF-B8652479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0E872-2C24-496C-9B08-754086E45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B473-8DAD-49FF-8FF0-5680C235C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19A9E-6AF8-45DF-8E6B-7E12A54AA236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631D0-2F78-42BD-A5AB-F430AFDBA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6254F-C12B-448F-8EF0-E03C73609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DB0DD-A869-4ACF-9390-0E57403E3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2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0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1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12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13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notesSlide" Target="../notesSlides/notesSlide5.xml"/><Relationship Id="rId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jpe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8.png"/><Relationship Id="rId1" Type="http://schemas.openxmlformats.org/officeDocument/2006/relationships/tags" Target="../tags/tag8.xml"/><Relationship Id="rId6" Type="http://schemas.openxmlformats.org/officeDocument/2006/relationships/image" Target="../media/image29.jpeg"/><Relationship Id="rId11" Type="http://schemas.openxmlformats.org/officeDocument/2006/relationships/image" Target="../media/image33.png"/><Relationship Id="rId5" Type="http://schemas.microsoft.com/office/2007/relationships/hdphoto" Target="../media/hdphoto2.wdp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18F8474D-284F-4272-933E-13DCA6007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130D28-0ECF-48C4-AF8C-9E3457C04B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6582" tIns="85265" rIns="106582" bIns="852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433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E15CCD-9092-4EA2-A32F-09C3FD3BE87B}"/>
              </a:ext>
            </a:extLst>
          </p:cNvPr>
          <p:cNvSpPr/>
          <p:nvPr/>
        </p:nvSpPr>
        <p:spPr>
          <a:xfrm>
            <a:off x="0" y="2880000"/>
            <a:ext cx="12355200" cy="3977999"/>
          </a:xfrm>
          <a:prstGeom prst="rect">
            <a:avLst/>
          </a:prstGeom>
          <a:gradFill flip="none" rotWithShape="1">
            <a:gsLst>
              <a:gs pos="62000">
                <a:srgbClr val="000000"/>
              </a:gs>
              <a:gs pos="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9D804B-C79A-43FD-84B9-735FFD948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182" y="4944067"/>
            <a:ext cx="10312344" cy="1500874"/>
          </a:xfrm>
          <a:solidFill>
            <a:schemeClr val="bg1">
              <a:alpha val="0"/>
            </a:schemeClr>
          </a:solidFill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Reality e Speech API</a:t>
            </a:r>
            <a:b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facciamo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parlare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HoloLens in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italiano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Marcello Marchetti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Senior Technical Evangelist, Microsoft		 @</a:t>
            </a:r>
            <a:r>
              <a:rPr lang="en-US" sz="2000" i="1" dirty="0" err="1">
                <a:solidFill>
                  <a:schemeClr val="bg1"/>
                </a:solidFill>
              </a:rPr>
              <a:t>marcello_twit</a:t>
            </a:r>
            <a:br>
              <a:rPr lang="en-US" sz="3137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31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79E87-1D59-499D-BEE0-255F80E04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01" y="6444943"/>
            <a:ext cx="278649" cy="2265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932492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" y="1380"/>
            <a:ext cx="12187099" cy="685524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grpSp>
        <p:nvGrpSpPr>
          <p:cNvPr id="2" name="Group 1"/>
          <p:cNvGrpSpPr/>
          <p:nvPr/>
        </p:nvGrpSpPr>
        <p:grpSpPr>
          <a:xfrm>
            <a:off x="433636" y="5458589"/>
            <a:ext cx="11228302" cy="1118488"/>
            <a:chOff x="429768" y="5459406"/>
            <a:chExt cx="11232820" cy="1118939"/>
          </a:xfrm>
        </p:grpSpPr>
        <p:sp>
          <p:nvSpPr>
            <p:cNvPr id="6" name="TextBox 5"/>
            <p:cNvSpPr txBox="1"/>
            <p:nvPr/>
          </p:nvSpPr>
          <p:spPr>
            <a:xfrm>
              <a:off x="429768" y="5459406"/>
              <a:ext cx="4152929" cy="46903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Untethered computer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9768" y="5921071"/>
              <a:ext cx="11232820" cy="6572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Containing more computing power than the average laptop, Microsoft HoloLens doesn’t need external wires, markers, or cameras, nor a connection to a phone or PC, so you can move freely and untethered.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687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rst clip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58" y="2274"/>
            <a:ext cx="12186743" cy="6855241"/>
          </a:xfrm>
          <a:prstGeom prst="rect">
            <a:avLst/>
          </a:prstGeom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23459" y="5460964"/>
            <a:ext cx="7147625" cy="1118488"/>
            <a:chOff x="408438" y="4945550"/>
            <a:chExt cx="4465566" cy="1118939"/>
          </a:xfrm>
        </p:grpSpPr>
        <p:sp>
          <p:nvSpPr>
            <p:cNvPr id="7" name="TextBox 6"/>
            <p:cNvSpPr txBox="1"/>
            <p:nvPr/>
          </p:nvSpPr>
          <p:spPr>
            <a:xfrm>
              <a:off x="408438" y="4945550"/>
              <a:ext cx="4152929" cy="46903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Advanced sensors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8438" y="5407215"/>
              <a:ext cx="4465566" cy="6572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Microsoft HoloLens has advanced sensors to capture information about what you're doing and the environment you’re in.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619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cond clip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0" y="1382"/>
            <a:ext cx="12183923" cy="68536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21782" y="5470597"/>
            <a:ext cx="6279858" cy="1118488"/>
            <a:chOff x="395606" y="4852775"/>
            <a:chExt cx="4899408" cy="1118939"/>
          </a:xfrm>
        </p:grpSpPr>
        <p:sp>
          <p:nvSpPr>
            <p:cNvPr id="9" name="TextBox 8"/>
            <p:cNvSpPr txBox="1"/>
            <p:nvPr/>
          </p:nvSpPr>
          <p:spPr>
            <a:xfrm>
              <a:off x="395606" y="4852775"/>
              <a:ext cx="4152929" cy="46903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Transparent lenses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5606" y="5314440"/>
              <a:ext cx="4899408" cy="6572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See-through holographic lenses use an advanced optical projection system, so you can see holograms in your world.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084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ird clip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0" y="1382"/>
            <a:ext cx="12183923" cy="68536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22424" y="5473530"/>
            <a:ext cx="11005430" cy="1118488"/>
            <a:chOff x="429704" y="4235235"/>
            <a:chExt cx="4833411" cy="1118939"/>
          </a:xfrm>
        </p:grpSpPr>
        <p:sp>
          <p:nvSpPr>
            <p:cNvPr id="6" name="TextBox 5"/>
            <p:cNvSpPr txBox="1"/>
            <p:nvPr/>
          </p:nvSpPr>
          <p:spPr>
            <a:xfrm>
              <a:off x="429704" y="4235235"/>
              <a:ext cx="3908379" cy="46903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Holographic Processing Unit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9704" y="4696900"/>
              <a:ext cx="4833411" cy="6572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The HPU is custom silicon that processes a large amount of data per second from the sensors, enabling Microsoft HoloLens to understand gestures, where you look, and map the world around you, all in real time.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305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atial soun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0" y="1382"/>
            <a:ext cx="12183923" cy="685365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22490" y="5478303"/>
            <a:ext cx="8463910" cy="1112369"/>
            <a:chOff x="429768" y="4741917"/>
            <a:chExt cx="5903921" cy="1112816"/>
          </a:xfrm>
        </p:grpSpPr>
        <p:sp>
          <p:nvSpPr>
            <p:cNvPr id="4" name="TextBox 3"/>
            <p:cNvSpPr txBox="1"/>
            <p:nvPr/>
          </p:nvSpPr>
          <p:spPr>
            <a:xfrm>
              <a:off x="429768" y="4741917"/>
              <a:ext cx="3780791" cy="46903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Spatial sound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9769" y="5197459"/>
              <a:ext cx="5903920" cy="6572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3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alpha val="99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Microsoft HoloLens synthesizes sound so that you can hear holograms from anywhere in the room. It’s immersive, yet won’t block out the real world.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7448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 vert="horz" wrap="square" lIns="0" tIns="45720" rIns="0" bIns="45720" rtlCol="0" anchor="t">
            <a:noAutofit/>
          </a:bodyPr>
          <a:lstStyle/>
          <a:p>
            <a:r>
              <a:rPr lang="en-US" sz="3200" spc="-102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new way to interact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913819" y="1335984"/>
            <a:ext cx="2501609" cy="47422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r>
              <a:rPr lang="en-US" sz="1799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Voice com</a:t>
            </a:r>
            <a:r>
              <a:rPr lang="en-US" sz="1799" b="1">
                <a:solidFill>
                  <a:schemeClr val="bg1"/>
                </a:solidFill>
                <a:latin typeface="+mj-lt"/>
              </a:rPr>
              <a:t>mands</a:t>
            </a:r>
            <a:endParaRPr lang="en-US" sz="1799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796837" y="1335984"/>
            <a:ext cx="2501609" cy="47422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r>
              <a:rPr lang="en-US" sz="1799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Gaze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55328" y="1335984"/>
            <a:ext cx="2501609" cy="47422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r>
              <a:rPr lang="en-US" sz="1799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Gesture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55328" y="4179080"/>
            <a:ext cx="2501609" cy="47536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r>
              <a:rPr lang="en-US" sz="1799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Spatial sound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913819" y="4179080"/>
            <a:ext cx="2501609" cy="47536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r>
              <a:rPr lang="en-US" sz="1799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World coordinates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36" y="1810211"/>
            <a:ext cx="2501609" cy="2132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28" y="1810211"/>
            <a:ext cx="2501609" cy="2132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818" y="1810211"/>
            <a:ext cx="2501609" cy="2132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89"/>
          <a:stretch/>
        </p:blipFill>
        <p:spPr>
          <a:xfrm>
            <a:off x="7913818" y="4654445"/>
            <a:ext cx="2501609" cy="1404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26" y="4654445"/>
            <a:ext cx="2496353" cy="14071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3"/>
          <a:stretch/>
        </p:blipFill>
        <p:spPr>
          <a:xfrm>
            <a:off x="1802207" y="4572143"/>
            <a:ext cx="2494024" cy="14864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796837" y="4179080"/>
            <a:ext cx="2501609" cy="47536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r>
              <a:rPr lang="en-US" sz="1799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Spatial mapping</a:t>
            </a:r>
          </a:p>
        </p:txBody>
      </p:sp>
    </p:spTree>
    <p:extLst>
      <p:ext uri="{BB962C8B-B14F-4D97-AF65-F5344CB8AC3E}">
        <p14:creationId xmlns:p14="http://schemas.microsoft.com/office/powerpoint/2010/main" val="414761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1B6F1-F3B4-4719-BAAF-A24E3B12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37351"/>
            <a:ext cx="5799446" cy="5182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1622AB-7495-41BF-8D36-95612F28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00" y="238512"/>
            <a:ext cx="5254026" cy="6380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206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E2DDF1-2A19-4FDB-96E9-69F7A347627C}"/>
              </a:ext>
            </a:extLst>
          </p:cNvPr>
          <p:cNvSpPr/>
          <p:nvPr/>
        </p:nvSpPr>
        <p:spPr bwMode="auto">
          <a:xfrm>
            <a:off x="865" y="487"/>
            <a:ext cx="12190271" cy="685702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591712D0-3A34-4E42-ADFC-C309FEA9852E}"/>
              </a:ext>
            </a:extLst>
          </p:cNvPr>
          <p:cNvSpPr txBox="1">
            <a:spLocks/>
          </p:cNvSpPr>
          <p:nvPr/>
        </p:nvSpPr>
        <p:spPr>
          <a:xfrm>
            <a:off x="3353189" y="3062628"/>
            <a:ext cx="5485622" cy="696384"/>
          </a:xfrm>
          <a:prstGeom prst="rect">
            <a:avLst/>
          </a:prstGeom>
          <a:noFill/>
        </p:spPr>
        <p:txBody>
          <a:bodyPr vert="horz" lIns="91427" tIns="45713" rIns="91427" bIns="4571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4003C79-A237-423F-B8D1-57B1806569AA}"/>
              </a:ext>
            </a:extLst>
          </p:cNvPr>
          <p:cNvSpPr txBox="1">
            <a:spLocks/>
          </p:cNvSpPr>
          <p:nvPr/>
        </p:nvSpPr>
        <p:spPr>
          <a:xfrm>
            <a:off x="3353189" y="3094940"/>
            <a:ext cx="5485622" cy="664072"/>
          </a:xfrm>
          <a:prstGeom prst="rect">
            <a:avLst/>
          </a:prstGeom>
        </p:spPr>
        <p:txBody>
          <a:bodyPr vert="horz" lIns="91427" tIns="45713" rIns="91427" bIns="4571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What is mixed reality?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38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show-video-2">
            <a:hlinkClick r:id="" action="ppaction://media"/>
            <a:extLst>
              <a:ext uri="{FF2B5EF4-FFF2-40B4-BE49-F238E27FC236}">
                <a16:creationId xmlns:a16="http://schemas.microsoft.com/office/drawing/2014/main" id="{6347192B-9356-405A-BCC4-1ED2F06C3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5E062-34A4-4CD8-A902-B96F99B29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049" y="-80078"/>
            <a:ext cx="1331917" cy="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ACD91CF-9F0E-4111-B9C1-90E8CF663D19}"/>
              </a:ext>
            </a:extLst>
          </p:cNvPr>
          <p:cNvSpPr txBox="1">
            <a:spLocks/>
          </p:cNvSpPr>
          <p:nvPr/>
        </p:nvSpPr>
        <p:spPr>
          <a:xfrm>
            <a:off x="410633" y="0"/>
            <a:ext cx="11370734" cy="10056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896386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Mixed reality is experienced in a spectrum – The RV continuum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C2EB9-46A9-4D52-BD3B-493D2158A24D}"/>
              </a:ext>
            </a:extLst>
          </p:cNvPr>
          <p:cNvSpPr txBox="1"/>
          <p:nvPr/>
        </p:nvSpPr>
        <p:spPr>
          <a:xfrm>
            <a:off x="637019" y="4250723"/>
            <a:ext cx="3427269" cy="693311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64000">
                <a:srgbClr val="FF0000"/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182806" tIns="146245" rIns="182806" bIns="146245" rtlCol="0" anchor="ctr">
            <a:noAutofit/>
          </a:bodyPr>
          <a:lstStyle>
            <a:defPPr>
              <a:defRPr lang="en-US"/>
            </a:defPPr>
            <a:lvl1pPr defTabSz="914126">
              <a:lnSpc>
                <a:spcPct val="90000"/>
              </a:lnSpc>
              <a:spcAft>
                <a:spcPts val="600"/>
              </a:spcAft>
              <a:defRPr sz="1000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8961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Augmented </a:t>
            </a:r>
            <a:r>
              <a:rPr lang="en-US" sz="1765" dirty="0">
                <a:solidFill>
                  <a:srgbClr val="FFFFFF"/>
                </a:solidFill>
                <a:latin typeface="+mj-lt"/>
              </a:rPr>
              <a:t>R</a:t>
            </a:r>
            <a:r>
              <a:rPr kumimoji="0" lang="en-US" sz="1765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eality</a:t>
            </a:r>
            <a:endParaRPr kumimoji="0" lang="en-US" sz="107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2B589AD-8F95-4E95-9252-3CBB32ECE439}"/>
              </a:ext>
            </a:extLst>
          </p:cNvPr>
          <p:cNvCxnSpPr>
            <a:cxnSpLocks/>
          </p:cNvCxnSpPr>
          <p:nvPr/>
        </p:nvCxnSpPr>
        <p:spPr>
          <a:xfrm>
            <a:off x="637019" y="4250723"/>
            <a:ext cx="1094460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F8E4ED-D445-4ABA-96E8-C7D1981E7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3" y="889453"/>
            <a:ext cx="5163054" cy="28850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544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3932957-322A-4C76-99FF-E98380928115}"/>
              </a:ext>
            </a:extLst>
          </p:cNvPr>
          <p:cNvSpPr txBox="1"/>
          <p:nvPr/>
        </p:nvSpPr>
        <p:spPr>
          <a:xfrm>
            <a:off x="8559451" y="4250723"/>
            <a:ext cx="3022171" cy="693311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60000">
                <a:srgbClr val="FF0000"/>
              </a:gs>
            </a:gsLst>
            <a:lin ang="0" scaled="1"/>
            <a:tileRect/>
          </a:gradFill>
          <a:ln>
            <a:noFill/>
          </a:ln>
        </p:spPr>
        <p:txBody>
          <a:bodyPr wrap="square" lIns="182806" tIns="146245" rIns="182806" bIns="146245" rtlCol="0" anchor="ctr">
            <a:noAutofit/>
          </a:bodyPr>
          <a:lstStyle>
            <a:defPPr>
              <a:defRPr lang="en-US"/>
            </a:defPPr>
            <a:lvl1pPr defTabSz="914126">
              <a:lnSpc>
                <a:spcPct val="90000"/>
              </a:lnSpc>
              <a:spcAft>
                <a:spcPts val="600"/>
              </a:spcAft>
              <a:defRPr sz="1000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8961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Virtual Reality</a:t>
            </a:r>
            <a:endParaRPr kumimoji="0" lang="en-US" sz="107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C2EB9-46A9-4D52-BD3B-493D2158A24D}"/>
              </a:ext>
            </a:extLst>
          </p:cNvPr>
          <p:cNvSpPr txBox="1"/>
          <p:nvPr/>
        </p:nvSpPr>
        <p:spPr>
          <a:xfrm>
            <a:off x="622383" y="4250723"/>
            <a:ext cx="3441906" cy="693311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64000">
                <a:srgbClr val="FF0000"/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182806" tIns="146245" rIns="182806" bIns="146245" rtlCol="0" anchor="ctr">
            <a:noAutofit/>
          </a:bodyPr>
          <a:lstStyle>
            <a:defPPr>
              <a:defRPr lang="en-US"/>
            </a:defPPr>
            <a:lvl1pPr defTabSz="914126">
              <a:lnSpc>
                <a:spcPct val="90000"/>
              </a:lnSpc>
              <a:spcAft>
                <a:spcPts val="600"/>
              </a:spcAft>
              <a:defRPr sz="1000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8961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Augmented </a:t>
            </a:r>
            <a:r>
              <a:rPr lang="en-US" sz="176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</a:t>
            </a:r>
            <a:r>
              <a:rPr kumimoji="0" lang="en-US" sz="1765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eality</a:t>
            </a:r>
            <a:endParaRPr kumimoji="0" lang="en-US" sz="107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2B589AD-8F95-4E95-9252-3CBB32ECE439}"/>
              </a:ext>
            </a:extLst>
          </p:cNvPr>
          <p:cNvCxnSpPr/>
          <p:nvPr/>
        </p:nvCxnSpPr>
        <p:spPr>
          <a:xfrm>
            <a:off x="622383" y="4250723"/>
            <a:ext cx="1095923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014FF26-7F0E-4F08-8224-295D90C5B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" y="861470"/>
            <a:ext cx="5174809" cy="28850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6F70B8-8627-4102-B145-42871A6FB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47" y="868008"/>
            <a:ext cx="5064048" cy="2906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650159-A351-43FE-9746-8C97B27C8035}"/>
              </a:ext>
            </a:extLst>
          </p:cNvPr>
          <p:cNvSpPr txBox="1">
            <a:spLocks/>
          </p:cNvSpPr>
          <p:nvPr/>
        </p:nvSpPr>
        <p:spPr>
          <a:xfrm>
            <a:off x="410633" y="0"/>
            <a:ext cx="11370734" cy="10056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896386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Mixed reality is experienced in a spectrum – The RV continuum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6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518A343-090E-437C-8CCD-A32CCBD94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47" y="868008"/>
            <a:ext cx="5064048" cy="2906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92265-4130-4889-B3F7-204E6C0E8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" y="861470"/>
            <a:ext cx="5174809" cy="28850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6F78E0-431A-4EF2-B2EB-504805AC96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637" r="24422" b="28741"/>
          <a:stretch/>
        </p:blipFill>
        <p:spPr>
          <a:xfrm>
            <a:off x="622383" y="868008"/>
            <a:ext cx="5174809" cy="2913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E91837-1277-4F17-A286-BEA3D73615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contrast="20000"/>
          </a:blip>
          <a:srcRect t="11330" r="946" b="13870"/>
          <a:stretch/>
        </p:blipFill>
        <p:spPr>
          <a:xfrm>
            <a:off x="6248370" y="846273"/>
            <a:ext cx="5341525" cy="293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610CA16-0DD3-4AEC-8874-BD5A10478AD9}"/>
              </a:ext>
            </a:extLst>
          </p:cNvPr>
          <p:cNvSpPr txBox="1"/>
          <p:nvPr/>
        </p:nvSpPr>
        <p:spPr>
          <a:xfrm>
            <a:off x="622383" y="4944034"/>
            <a:ext cx="6967659" cy="693311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63000">
                <a:schemeClr val="accent3"/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182806" tIns="146245" rIns="182806" bIns="146245" rtlCol="0" anchor="ctr">
            <a:noAutofit/>
          </a:bodyPr>
          <a:lstStyle/>
          <a:p>
            <a:pPr marL="0" marR="0" lvl="0" indent="0" algn="l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Segoe UI Semibold" panose="020B0702040204020203" pitchFamily="34" charset="0"/>
              </a:rPr>
              <a:t>Mixed Reality –  Holographic headsets</a:t>
            </a:r>
            <a:endParaRPr kumimoji="0" lang="en-US" sz="1078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41ABCD-43DB-41A9-9084-8D0D8D6CF4EC}"/>
              </a:ext>
            </a:extLst>
          </p:cNvPr>
          <p:cNvSpPr txBox="1"/>
          <p:nvPr/>
        </p:nvSpPr>
        <p:spPr>
          <a:xfrm>
            <a:off x="4527257" y="5637913"/>
            <a:ext cx="7059273" cy="692741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8000">
                <a:schemeClr val="accent3"/>
              </a:gs>
            </a:gsLst>
            <a:lin ang="0" scaled="1"/>
            <a:tileRect/>
          </a:gradFill>
          <a:ln>
            <a:noFill/>
          </a:ln>
        </p:spPr>
        <p:txBody>
          <a:bodyPr wrap="square" lIns="182806" tIns="146245" rIns="182806" bIns="146245" rtlCol="0" anchor="ctr">
            <a:noAutofit/>
          </a:bodyPr>
          <a:lstStyle>
            <a:defPPr>
              <a:defRPr lang="en-US"/>
            </a:defPPr>
            <a:lvl1pPr defTabSz="914126">
              <a:lnSpc>
                <a:spcPct val="90000"/>
              </a:lnSpc>
              <a:spcAft>
                <a:spcPts val="600"/>
              </a:spcAft>
              <a:defRPr sz="1000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8961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Mixed Reality – Immersive headsets</a:t>
            </a:r>
            <a:endParaRPr kumimoji="0" lang="en-US" sz="1078" b="0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32957-322A-4C76-99FF-E98380928115}"/>
              </a:ext>
            </a:extLst>
          </p:cNvPr>
          <p:cNvSpPr txBox="1"/>
          <p:nvPr/>
        </p:nvSpPr>
        <p:spPr>
          <a:xfrm>
            <a:off x="8559451" y="4250723"/>
            <a:ext cx="3022171" cy="693311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60000">
                <a:srgbClr val="FF0000"/>
              </a:gs>
            </a:gsLst>
            <a:lin ang="0" scaled="1"/>
            <a:tileRect/>
          </a:gradFill>
          <a:ln>
            <a:noFill/>
          </a:ln>
        </p:spPr>
        <p:txBody>
          <a:bodyPr wrap="square" lIns="182806" tIns="146245" rIns="182806" bIns="146245" rtlCol="0" anchor="ctr">
            <a:noAutofit/>
          </a:bodyPr>
          <a:lstStyle>
            <a:defPPr>
              <a:defRPr lang="en-US"/>
            </a:defPPr>
            <a:lvl1pPr defTabSz="914126">
              <a:lnSpc>
                <a:spcPct val="90000"/>
              </a:lnSpc>
              <a:spcAft>
                <a:spcPts val="600"/>
              </a:spcAft>
              <a:defRPr sz="1000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8961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Virtual Reality</a:t>
            </a:r>
            <a:endParaRPr kumimoji="0" lang="en-US" sz="1078" b="0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C2EB9-46A9-4D52-BD3B-493D2158A24D}"/>
              </a:ext>
            </a:extLst>
          </p:cNvPr>
          <p:cNvSpPr txBox="1"/>
          <p:nvPr/>
        </p:nvSpPr>
        <p:spPr>
          <a:xfrm>
            <a:off x="622383" y="4250723"/>
            <a:ext cx="3441906" cy="693311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64000">
                <a:srgbClr val="FF0000"/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182806" tIns="146245" rIns="182806" bIns="146245" rtlCol="0" anchor="ctr">
            <a:noAutofit/>
          </a:bodyPr>
          <a:lstStyle>
            <a:defPPr>
              <a:defRPr lang="en-US"/>
            </a:defPPr>
            <a:lvl1pPr defTabSz="914126">
              <a:lnSpc>
                <a:spcPct val="90000"/>
              </a:lnSpc>
              <a:spcAft>
                <a:spcPts val="600"/>
              </a:spcAft>
              <a:defRPr sz="1000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8961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Augmented Reality</a:t>
            </a:r>
            <a:endParaRPr kumimoji="0" lang="en-US" sz="1078" b="0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2B589AD-8F95-4E95-9252-3CBB32ECE439}"/>
              </a:ext>
            </a:extLst>
          </p:cNvPr>
          <p:cNvCxnSpPr/>
          <p:nvPr/>
        </p:nvCxnSpPr>
        <p:spPr>
          <a:xfrm>
            <a:off x="622383" y="4250723"/>
            <a:ext cx="1095923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8E14D0E7-2974-4480-8E78-91BC9A66C351}"/>
              </a:ext>
            </a:extLst>
          </p:cNvPr>
          <p:cNvSpPr txBox="1">
            <a:spLocks/>
          </p:cNvSpPr>
          <p:nvPr/>
        </p:nvSpPr>
        <p:spPr>
          <a:xfrm>
            <a:off x="410633" y="0"/>
            <a:ext cx="11370734" cy="10056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896386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Mixed reality is experienced in a spectrum – The RV continuum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068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17949" y="1336134"/>
            <a:ext cx="1595309" cy="3639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38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Physical Reality</a:t>
            </a: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8863" y="6054074"/>
            <a:ext cx="1473480" cy="3639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38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Virtual Reality</a:t>
            </a: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30721" y="3536932"/>
            <a:ext cx="1396536" cy="6355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38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Desktop</a:t>
            </a:r>
            <a:b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</a:b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Performance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838" y="3536932"/>
            <a:ext cx="1396537" cy="6355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r" defTabSz="9138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Mobile</a:t>
            </a:r>
            <a:b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</a:b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Performance</a:t>
            </a:r>
          </a:p>
        </p:txBody>
      </p:sp>
      <p:sp>
        <p:nvSpPr>
          <p:cNvPr id="23" name="Vive-Oculus"/>
          <p:cNvSpPr>
            <a:spLocks noEditPoints="1"/>
          </p:cNvSpPr>
          <p:nvPr/>
        </p:nvSpPr>
        <p:spPr bwMode="auto">
          <a:xfrm>
            <a:off x="8021371" y="4645092"/>
            <a:ext cx="2957195" cy="1365718"/>
          </a:xfrm>
          <a:custGeom>
            <a:avLst/>
            <a:gdLst>
              <a:gd name="T0" fmla="*/ 663 w 1472"/>
              <a:gd name="T1" fmla="*/ 315 h 680"/>
              <a:gd name="T2" fmla="*/ 910 w 1472"/>
              <a:gd name="T3" fmla="*/ 300 h 680"/>
              <a:gd name="T4" fmla="*/ 909 w 1472"/>
              <a:gd name="T5" fmla="*/ 571 h 680"/>
              <a:gd name="T6" fmla="*/ 662 w 1472"/>
              <a:gd name="T7" fmla="*/ 665 h 680"/>
              <a:gd name="T8" fmla="*/ 663 w 1472"/>
              <a:gd name="T9" fmla="*/ 315 h 680"/>
              <a:gd name="T10" fmla="*/ 308 w 1472"/>
              <a:gd name="T11" fmla="*/ 217 h 680"/>
              <a:gd name="T12" fmla="*/ 61 w 1472"/>
              <a:gd name="T13" fmla="*/ 232 h 680"/>
              <a:gd name="T14" fmla="*/ 656 w 1472"/>
              <a:gd name="T15" fmla="*/ 289 h 680"/>
              <a:gd name="T16" fmla="*/ 903 w 1472"/>
              <a:gd name="T17" fmla="*/ 274 h 680"/>
              <a:gd name="T18" fmla="*/ 308 w 1472"/>
              <a:gd name="T19" fmla="*/ 217 h 680"/>
              <a:gd name="T20" fmla="*/ 590 w 1472"/>
              <a:gd name="T21" fmla="*/ 303 h 680"/>
              <a:gd name="T22" fmla="*/ 57 w 1472"/>
              <a:gd name="T23" fmla="*/ 251 h 680"/>
              <a:gd name="T24" fmla="*/ 0 w 1472"/>
              <a:gd name="T25" fmla="*/ 303 h 680"/>
              <a:gd name="T26" fmla="*/ 0 w 1472"/>
              <a:gd name="T27" fmla="*/ 573 h 680"/>
              <a:gd name="T28" fmla="*/ 47 w 1472"/>
              <a:gd name="T29" fmla="*/ 624 h 680"/>
              <a:gd name="T30" fmla="*/ 580 w 1472"/>
              <a:gd name="T31" fmla="*/ 677 h 680"/>
              <a:gd name="T32" fmla="*/ 637 w 1472"/>
              <a:gd name="T33" fmla="*/ 625 h 680"/>
              <a:gd name="T34" fmla="*/ 637 w 1472"/>
              <a:gd name="T35" fmla="*/ 355 h 680"/>
              <a:gd name="T36" fmla="*/ 590 w 1472"/>
              <a:gd name="T37" fmla="*/ 303 h 680"/>
              <a:gd name="T38" fmla="*/ 513 w 1472"/>
              <a:gd name="T39" fmla="*/ 217 h 680"/>
              <a:gd name="T40" fmla="*/ 661 w 1472"/>
              <a:gd name="T41" fmla="*/ 232 h 680"/>
              <a:gd name="T42" fmla="*/ 925 w 1472"/>
              <a:gd name="T43" fmla="*/ 67 h 680"/>
              <a:gd name="T44" fmla="*/ 776 w 1472"/>
              <a:gd name="T45" fmla="*/ 56 h 680"/>
              <a:gd name="T46" fmla="*/ 513 w 1472"/>
              <a:gd name="T47" fmla="*/ 217 h 680"/>
              <a:gd name="T48" fmla="*/ 810 w 1472"/>
              <a:gd name="T49" fmla="*/ 112 h 680"/>
              <a:gd name="T50" fmla="*/ 960 w 1472"/>
              <a:gd name="T51" fmla="*/ 246 h 680"/>
              <a:gd name="T52" fmla="*/ 1074 w 1472"/>
              <a:gd name="T53" fmla="*/ 266 h 680"/>
              <a:gd name="T54" fmla="*/ 810 w 1472"/>
              <a:gd name="T55" fmla="*/ 112 h 680"/>
              <a:gd name="T56" fmla="*/ 1399 w 1472"/>
              <a:gd name="T57" fmla="*/ 445 h 680"/>
              <a:gd name="T58" fmla="*/ 1208 w 1472"/>
              <a:gd name="T59" fmla="*/ 372 h 680"/>
              <a:gd name="T60" fmla="*/ 1208 w 1472"/>
              <a:gd name="T61" fmla="*/ 342 h 680"/>
              <a:gd name="T62" fmla="*/ 1161 w 1472"/>
              <a:gd name="T63" fmla="*/ 342 h 680"/>
              <a:gd name="T64" fmla="*/ 1163 w 1472"/>
              <a:gd name="T65" fmla="*/ 292 h 680"/>
              <a:gd name="T66" fmla="*/ 933 w 1472"/>
              <a:gd name="T67" fmla="*/ 336 h 680"/>
              <a:gd name="T68" fmla="*/ 933 w 1472"/>
              <a:gd name="T69" fmla="*/ 531 h 680"/>
              <a:gd name="T70" fmla="*/ 1159 w 1472"/>
              <a:gd name="T71" fmla="*/ 452 h 680"/>
              <a:gd name="T72" fmla="*/ 1159 w 1472"/>
              <a:gd name="T73" fmla="*/ 430 h 680"/>
              <a:gd name="T74" fmla="*/ 1208 w 1472"/>
              <a:gd name="T75" fmla="*/ 430 h 680"/>
              <a:gd name="T76" fmla="*/ 1208 w 1472"/>
              <a:gd name="T77" fmla="*/ 404 h 680"/>
              <a:gd name="T78" fmla="*/ 1377 w 1472"/>
              <a:gd name="T79" fmla="*/ 468 h 680"/>
              <a:gd name="T80" fmla="*/ 1440 w 1472"/>
              <a:gd name="T81" fmla="*/ 640 h 680"/>
              <a:gd name="T82" fmla="*/ 1472 w 1472"/>
              <a:gd name="T83" fmla="*/ 640 h 680"/>
              <a:gd name="T84" fmla="*/ 1399 w 1472"/>
              <a:gd name="T85" fmla="*/ 445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72" h="680">
                <a:moveTo>
                  <a:pt x="663" y="315"/>
                </a:moveTo>
                <a:cubicBezTo>
                  <a:pt x="910" y="300"/>
                  <a:pt x="910" y="300"/>
                  <a:pt x="910" y="300"/>
                </a:cubicBezTo>
                <a:cubicBezTo>
                  <a:pt x="909" y="571"/>
                  <a:pt x="909" y="571"/>
                  <a:pt x="909" y="571"/>
                </a:cubicBezTo>
                <a:cubicBezTo>
                  <a:pt x="662" y="665"/>
                  <a:pt x="662" y="665"/>
                  <a:pt x="662" y="665"/>
                </a:cubicBezTo>
                <a:lnTo>
                  <a:pt x="663" y="315"/>
                </a:lnTo>
                <a:close/>
                <a:moveTo>
                  <a:pt x="308" y="217"/>
                </a:moveTo>
                <a:cubicBezTo>
                  <a:pt x="61" y="232"/>
                  <a:pt x="61" y="232"/>
                  <a:pt x="61" y="232"/>
                </a:cubicBezTo>
                <a:cubicBezTo>
                  <a:pt x="656" y="289"/>
                  <a:pt x="656" y="289"/>
                  <a:pt x="656" y="289"/>
                </a:cubicBezTo>
                <a:cubicBezTo>
                  <a:pt x="903" y="274"/>
                  <a:pt x="903" y="274"/>
                  <a:pt x="903" y="274"/>
                </a:cubicBezTo>
                <a:lnTo>
                  <a:pt x="308" y="217"/>
                </a:lnTo>
                <a:close/>
                <a:moveTo>
                  <a:pt x="590" y="303"/>
                </a:moveTo>
                <a:cubicBezTo>
                  <a:pt x="57" y="251"/>
                  <a:pt x="57" y="251"/>
                  <a:pt x="57" y="251"/>
                </a:cubicBezTo>
                <a:cubicBezTo>
                  <a:pt x="26" y="248"/>
                  <a:pt x="0" y="272"/>
                  <a:pt x="0" y="303"/>
                </a:cubicBezTo>
                <a:cubicBezTo>
                  <a:pt x="0" y="573"/>
                  <a:pt x="0" y="573"/>
                  <a:pt x="0" y="573"/>
                </a:cubicBezTo>
                <a:cubicBezTo>
                  <a:pt x="0" y="599"/>
                  <a:pt x="21" y="622"/>
                  <a:pt x="47" y="624"/>
                </a:cubicBezTo>
                <a:cubicBezTo>
                  <a:pt x="580" y="677"/>
                  <a:pt x="580" y="677"/>
                  <a:pt x="580" y="677"/>
                </a:cubicBezTo>
                <a:cubicBezTo>
                  <a:pt x="611" y="680"/>
                  <a:pt x="637" y="656"/>
                  <a:pt x="637" y="625"/>
                </a:cubicBezTo>
                <a:cubicBezTo>
                  <a:pt x="637" y="355"/>
                  <a:pt x="637" y="355"/>
                  <a:pt x="637" y="355"/>
                </a:cubicBezTo>
                <a:cubicBezTo>
                  <a:pt x="637" y="328"/>
                  <a:pt x="616" y="306"/>
                  <a:pt x="590" y="303"/>
                </a:cubicBezTo>
                <a:close/>
                <a:moveTo>
                  <a:pt x="513" y="217"/>
                </a:moveTo>
                <a:cubicBezTo>
                  <a:pt x="661" y="232"/>
                  <a:pt x="661" y="232"/>
                  <a:pt x="661" y="232"/>
                </a:cubicBezTo>
                <a:cubicBezTo>
                  <a:pt x="661" y="232"/>
                  <a:pt x="727" y="59"/>
                  <a:pt x="925" y="67"/>
                </a:cubicBezTo>
                <a:cubicBezTo>
                  <a:pt x="776" y="56"/>
                  <a:pt x="776" y="56"/>
                  <a:pt x="776" y="56"/>
                </a:cubicBezTo>
                <a:cubicBezTo>
                  <a:pt x="776" y="56"/>
                  <a:pt x="590" y="10"/>
                  <a:pt x="513" y="217"/>
                </a:cubicBezTo>
                <a:close/>
                <a:moveTo>
                  <a:pt x="810" y="112"/>
                </a:moveTo>
                <a:cubicBezTo>
                  <a:pt x="810" y="112"/>
                  <a:pt x="922" y="72"/>
                  <a:pt x="960" y="246"/>
                </a:cubicBezTo>
                <a:cubicBezTo>
                  <a:pt x="960" y="246"/>
                  <a:pt x="1030" y="253"/>
                  <a:pt x="1074" y="266"/>
                </a:cubicBezTo>
                <a:cubicBezTo>
                  <a:pt x="1074" y="266"/>
                  <a:pt x="1062" y="0"/>
                  <a:pt x="810" y="112"/>
                </a:cubicBezTo>
                <a:close/>
                <a:moveTo>
                  <a:pt x="1399" y="445"/>
                </a:moveTo>
                <a:cubicBezTo>
                  <a:pt x="1329" y="377"/>
                  <a:pt x="1230" y="372"/>
                  <a:pt x="1208" y="372"/>
                </a:cubicBezTo>
                <a:cubicBezTo>
                  <a:pt x="1208" y="342"/>
                  <a:pt x="1208" y="342"/>
                  <a:pt x="1208" y="342"/>
                </a:cubicBezTo>
                <a:cubicBezTo>
                  <a:pt x="1161" y="342"/>
                  <a:pt x="1161" y="342"/>
                  <a:pt x="1161" y="342"/>
                </a:cubicBezTo>
                <a:cubicBezTo>
                  <a:pt x="1162" y="315"/>
                  <a:pt x="1163" y="293"/>
                  <a:pt x="1163" y="292"/>
                </a:cubicBezTo>
                <a:cubicBezTo>
                  <a:pt x="1147" y="324"/>
                  <a:pt x="933" y="336"/>
                  <a:pt x="933" y="336"/>
                </a:cubicBezTo>
                <a:cubicBezTo>
                  <a:pt x="933" y="531"/>
                  <a:pt x="933" y="531"/>
                  <a:pt x="933" y="531"/>
                </a:cubicBezTo>
                <a:cubicBezTo>
                  <a:pt x="933" y="531"/>
                  <a:pt x="1120" y="505"/>
                  <a:pt x="1159" y="452"/>
                </a:cubicBezTo>
                <a:cubicBezTo>
                  <a:pt x="1159" y="452"/>
                  <a:pt x="1159" y="443"/>
                  <a:pt x="1159" y="430"/>
                </a:cubicBezTo>
                <a:cubicBezTo>
                  <a:pt x="1208" y="430"/>
                  <a:pt x="1208" y="430"/>
                  <a:pt x="1208" y="430"/>
                </a:cubicBezTo>
                <a:cubicBezTo>
                  <a:pt x="1208" y="404"/>
                  <a:pt x="1208" y="404"/>
                  <a:pt x="1208" y="404"/>
                </a:cubicBezTo>
                <a:cubicBezTo>
                  <a:pt x="1226" y="404"/>
                  <a:pt x="1315" y="408"/>
                  <a:pt x="1377" y="468"/>
                </a:cubicBezTo>
                <a:cubicBezTo>
                  <a:pt x="1419" y="509"/>
                  <a:pt x="1440" y="566"/>
                  <a:pt x="1440" y="640"/>
                </a:cubicBezTo>
                <a:cubicBezTo>
                  <a:pt x="1472" y="640"/>
                  <a:pt x="1472" y="640"/>
                  <a:pt x="1472" y="640"/>
                </a:cubicBezTo>
                <a:cubicBezTo>
                  <a:pt x="1472" y="557"/>
                  <a:pt x="1448" y="492"/>
                  <a:pt x="1399" y="445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  <a:alpha val="70000"/>
            </a:schemeClr>
          </a:solidFill>
          <a:ln w="19050">
            <a:solidFill>
              <a:srgbClr val="000000"/>
            </a:solidFill>
          </a:ln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" name="Flight-Visor"/>
          <p:cNvSpPr>
            <a:spLocks noEditPoints="1"/>
          </p:cNvSpPr>
          <p:nvPr/>
        </p:nvSpPr>
        <p:spPr bwMode="auto">
          <a:xfrm>
            <a:off x="7797264" y="1038534"/>
            <a:ext cx="2774387" cy="2032447"/>
          </a:xfrm>
          <a:custGeom>
            <a:avLst/>
            <a:gdLst>
              <a:gd name="T0" fmla="*/ 980 w 980"/>
              <a:gd name="T1" fmla="*/ 697 h 719"/>
              <a:gd name="T2" fmla="*/ 956 w 980"/>
              <a:gd name="T3" fmla="*/ 697 h 719"/>
              <a:gd name="T4" fmla="*/ 919 w 980"/>
              <a:gd name="T5" fmla="*/ 595 h 719"/>
              <a:gd name="T6" fmla="*/ 820 w 980"/>
              <a:gd name="T7" fmla="*/ 557 h 719"/>
              <a:gd name="T8" fmla="*/ 820 w 980"/>
              <a:gd name="T9" fmla="*/ 587 h 719"/>
              <a:gd name="T10" fmla="*/ 710 w 980"/>
              <a:gd name="T11" fmla="*/ 587 h 719"/>
              <a:gd name="T12" fmla="*/ 722 w 980"/>
              <a:gd name="T13" fmla="*/ 624 h 719"/>
              <a:gd name="T14" fmla="*/ 604 w 980"/>
              <a:gd name="T15" fmla="*/ 706 h 719"/>
              <a:gd name="T16" fmla="*/ 481 w 980"/>
              <a:gd name="T17" fmla="*/ 655 h 719"/>
              <a:gd name="T18" fmla="*/ 455 w 980"/>
              <a:gd name="T19" fmla="*/ 585 h 719"/>
              <a:gd name="T20" fmla="*/ 470 w 980"/>
              <a:gd name="T21" fmla="*/ 537 h 719"/>
              <a:gd name="T22" fmla="*/ 502 w 980"/>
              <a:gd name="T23" fmla="*/ 366 h 719"/>
              <a:gd name="T24" fmla="*/ 347 w 980"/>
              <a:gd name="T25" fmla="*/ 275 h 719"/>
              <a:gd name="T26" fmla="*/ 248 w 980"/>
              <a:gd name="T27" fmla="*/ 284 h 719"/>
              <a:gd name="T28" fmla="*/ 122 w 980"/>
              <a:gd name="T29" fmla="*/ 272 h 719"/>
              <a:gd name="T30" fmla="*/ 624 w 980"/>
              <a:gd name="T31" fmla="*/ 154 h 719"/>
              <a:gd name="T32" fmla="*/ 762 w 980"/>
              <a:gd name="T33" fmla="*/ 430 h 719"/>
              <a:gd name="T34" fmla="*/ 742 w 980"/>
              <a:gd name="T35" fmla="*/ 478 h 719"/>
              <a:gd name="T36" fmla="*/ 726 w 980"/>
              <a:gd name="T37" fmla="*/ 499 h 719"/>
              <a:gd name="T38" fmla="*/ 820 w 980"/>
              <a:gd name="T39" fmla="*/ 499 h 719"/>
              <a:gd name="T40" fmla="*/ 820 w 980"/>
              <a:gd name="T41" fmla="*/ 533 h 719"/>
              <a:gd name="T42" fmla="*/ 935 w 980"/>
              <a:gd name="T43" fmla="*/ 578 h 719"/>
              <a:gd name="T44" fmla="*/ 980 w 980"/>
              <a:gd name="T45" fmla="*/ 697 h 719"/>
              <a:gd name="T46" fmla="*/ 418 w 980"/>
              <a:gd name="T47" fmla="*/ 317 h 719"/>
              <a:gd name="T48" fmla="*/ 206 w 980"/>
              <a:gd name="T49" fmla="*/ 313 h 719"/>
              <a:gd name="T50" fmla="*/ 105 w 980"/>
              <a:gd name="T51" fmla="*/ 285 h 719"/>
              <a:gd name="T52" fmla="*/ 95 w 980"/>
              <a:gd name="T53" fmla="*/ 267 h 719"/>
              <a:gd name="T54" fmla="*/ 92 w 980"/>
              <a:gd name="T55" fmla="*/ 267 h 719"/>
              <a:gd name="T56" fmla="*/ 146 w 980"/>
              <a:gd name="T57" fmla="*/ 610 h 719"/>
              <a:gd name="T58" fmla="*/ 163 w 980"/>
              <a:gd name="T59" fmla="*/ 606 h 719"/>
              <a:gd name="T60" fmla="*/ 163 w 980"/>
              <a:gd name="T61" fmla="*/ 605 h 719"/>
              <a:gd name="T62" fmla="*/ 180 w 980"/>
              <a:gd name="T63" fmla="*/ 596 h 719"/>
              <a:gd name="T64" fmla="*/ 356 w 980"/>
              <a:gd name="T65" fmla="*/ 609 h 719"/>
              <a:gd name="T66" fmla="*/ 480 w 980"/>
              <a:gd name="T67" fmla="*/ 443 h 719"/>
              <a:gd name="T68" fmla="*/ 418 w 980"/>
              <a:gd name="T69" fmla="*/ 317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0" h="719">
                <a:moveTo>
                  <a:pt x="980" y="697"/>
                </a:moveTo>
                <a:cubicBezTo>
                  <a:pt x="956" y="697"/>
                  <a:pt x="956" y="697"/>
                  <a:pt x="956" y="697"/>
                </a:cubicBezTo>
                <a:cubicBezTo>
                  <a:pt x="956" y="654"/>
                  <a:pt x="943" y="619"/>
                  <a:pt x="919" y="595"/>
                </a:cubicBezTo>
                <a:cubicBezTo>
                  <a:pt x="883" y="561"/>
                  <a:pt x="833" y="558"/>
                  <a:pt x="820" y="557"/>
                </a:cubicBezTo>
                <a:cubicBezTo>
                  <a:pt x="820" y="587"/>
                  <a:pt x="820" y="587"/>
                  <a:pt x="820" y="587"/>
                </a:cubicBezTo>
                <a:cubicBezTo>
                  <a:pt x="710" y="587"/>
                  <a:pt x="710" y="587"/>
                  <a:pt x="710" y="587"/>
                </a:cubicBezTo>
                <a:cubicBezTo>
                  <a:pt x="712" y="599"/>
                  <a:pt x="716" y="611"/>
                  <a:pt x="722" y="624"/>
                </a:cubicBezTo>
                <a:cubicBezTo>
                  <a:pt x="722" y="624"/>
                  <a:pt x="670" y="687"/>
                  <a:pt x="604" y="706"/>
                </a:cubicBezTo>
                <a:cubicBezTo>
                  <a:pt x="556" y="719"/>
                  <a:pt x="506" y="698"/>
                  <a:pt x="481" y="655"/>
                </a:cubicBezTo>
                <a:cubicBezTo>
                  <a:pt x="470" y="635"/>
                  <a:pt x="458" y="610"/>
                  <a:pt x="455" y="585"/>
                </a:cubicBezTo>
                <a:cubicBezTo>
                  <a:pt x="454" y="568"/>
                  <a:pt x="459" y="551"/>
                  <a:pt x="470" y="537"/>
                </a:cubicBezTo>
                <a:cubicBezTo>
                  <a:pt x="488" y="514"/>
                  <a:pt x="525" y="453"/>
                  <a:pt x="502" y="366"/>
                </a:cubicBezTo>
                <a:cubicBezTo>
                  <a:pt x="484" y="296"/>
                  <a:pt x="408" y="278"/>
                  <a:pt x="347" y="275"/>
                </a:cubicBezTo>
                <a:cubicBezTo>
                  <a:pt x="314" y="273"/>
                  <a:pt x="281" y="277"/>
                  <a:pt x="248" y="284"/>
                </a:cubicBezTo>
                <a:cubicBezTo>
                  <a:pt x="175" y="298"/>
                  <a:pt x="122" y="272"/>
                  <a:pt x="122" y="272"/>
                </a:cubicBezTo>
                <a:cubicBezTo>
                  <a:pt x="122" y="272"/>
                  <a:pt x="294" y="0"/>
                  <a:pt x="624" y="154"/>
                </a:cubicBezTo>
                <a:cubicBezTo>
                  <a:pt x="624" y="154"/>
                  <a:pt x="768" y="211"/>
                  <a:pt x="762" y="430"/>
                </a:cubicBezTo>
                <a:cubicBezTo>
                  <a:pt x="762" y="448"/>
                  <a:pt x="755" y="465"/>
                  <a:pt x="742" y="478"/>
                </a:cubicBezTo>
                <a:cubicBezTo>
                  <a:pt x="737" y="484"/>
                  <a:pt x="731" y="491"/>
                  <a:pt x="726" y="499"/>
                </a:cubicBezTo>
                <a:cubicBezTo>
                  <a:pt x="820" y="499"/>
                  <a:pt x="820" y="499"/>
                  <a:pt x="820" y="499"/>
                </a:cubicBezTo>
                <a:cubicBezTo>
                  <a:pt x="820" y="533"/>
                  <a:pt x="820" y="533"/>
                  <a:pt x="820" y="533"/>
                </a:cubicBezTo>
                <a:cubicBezTo>
                  <a:pt x="836" y="534"/>
                  <a:pt x="893" y="538"/>
                  <a:pt x="935" y="578"/>
                </a:cubicBezTo>
                <a:cubicBezTo>
                  <a:pt x="965" y="607"/>
                  <a:pt x="980" y="647"/>
                  <a:pt x="980" y="697"/>
                </a:cubicBezTo>
                <a:close/>
                <a:moveTo>
                  <a:pt x="418" y="317"/>
                </a:moveTo>
                <a:cubicBezTo>
                  <a:pt x="418" y="317"/>
                  <a:pt x="368" y="283"/>
                  <a:pt x="206" y="313"/>
                </a:cubicBezTo>
                <a:cubicBezTo>
                  <a:pt x="182" y="317"/>
                  <a:pt x="120" y="304"/>
                  <a:pt x="105" y="285"/>
                </a:cubicBezTo>
                <a:cubicBezTo>
                  <a:pt x="101" y="279"/>
                  <a:pt x="97" y="274"/>
                  <a:pt x="95" y="267"/>
                </a:cubicBezTo>
                <a:cubicBezTo>
                  <a:pt x="94" y="266"/>
                  <a:pt x="92" y="265"/>
                  <a:pt x="92" y="267"/>
                </a:cubicBezTo>
                <a:cubicBezTo>
                  <a:pt x="77" y="292"/>
                  <a:pt x="0" y="445"/>
                  <a:pt x="146" y="610"/>
                </a:cubicBezTo>
                <a:cubicBezTo>
                  <a:pt x="151" y="616"/>
                  <a:pt x="161" y="614"/>
                  <a:pt x="163" y="606"/>
                </a:cubicBezTo>
                <a:cubicBezTo>
                  <a:pt x="163" y="605"/>
                  <a:pt x="163" y="605"/>
                  <a:pt x="163" y="605"/>
                </a:cubicBezTo>
                <a:cubicBezTo>
                  <a:pt x="165" y="598"/>
                  <a:pt x="173" y="594"/>
                  <a:pt x="180" y="596"/>
                </a:cubicBezTo>
                <a:cubicBezTo>
                  <a:pt x="214" y="610"/>
                  <a:pt x="269" y="652"/>
                  <a:pt x="356" y="609"/>
                </a:cubicBezTo>
                <a:cubicBezTo>
                  <a:pt x="421" y="576"/>
                  <a:pt x="468" y="515"/>
                  <a:pt x="480" y="443"/>
                </a:cubicBezTo>
                <a:cubicBezTo>
                  <a:pt x="489" y="393"/>
                  <a:pt x="480" y="343"/>
                  <a:pt x="418" y="317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</a:ln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HoloLens"/>
          <p:cNvSpPr>
            <a:spLocks noEditPoints="1"/>
          </p:cNvSpPr>
          <p:nvPr/>
        </p:nvSpPr>
        <p:spPr bwMode="auto">
          <a:xfrm>
            <a:off x="1821099" y="1568436"/>
            <a:ext cx="2512365" cy="1020721"/>
          </a:xfrm>
          <a:custGeom>
            <a:avLst/>
            <a:gdLst>
              <a:gd name="T0" fmla="*/ 654 w 1024"/>
              <a:gd name="T1" fmla="*/ 350 h 416"/>
              <a:gd name="T2" fmla="*/ 528 w 1024"/>
              <a:gd name="T3" fmla="*/ 344 h 416"/>
              <a:gd name="T4" fmla="*/ 559 w 1024"/>
              <a:gd name="T5" fmla="*/ 290 h 416"/>
              <a:gd name="T6" fmla="*/ 567 w 1024"/>
              <a:gd name="T7" fmla="*/ 256 h 416"/>
              <a:gd name="T8" fmla="*/ 576 w 1024"/>
              <a:gd name="T9" fmla="*/ 256 h 416"/>
              <a:gd name="T10" fmla="*/ 872 w 1024"/>
              <a:gd name="T11" fmla="*/ 224 h 416"/>
              <a:gd name="T12" fmla="*/ 960 w 1024"/>
              <a:gd name="T13" fmla="*/ 272 h 416"/>
              <a:gd name="T14" fmla="*/ 654 w 1024"/>
              <a:gd name="T15" fmla="*/ 350 h 416"/>
              <a:gd name="T16" fmla="*/ 544 w 1024"/>
              <a:gd name="T17" fmla="*/ 160 h 416"/>
              <a:gd name="T18" fmla="*/ 513 w 1024"/>
              <a:gd name="T19" fmla="*/ 5 h 416"/>
              <a:gd name="T20" fmla="*/ 352 w 1024"/>
              <a:gd name="T21" fmla="*/ 0 h 416"/>
              <a:gd name="T22" fmla="*/ 0 w 1024"/>
              <a:gd name="T23" fmla="*/ 96 h 416"/>
              <a:gd name="T24" fmla="*/ 120 w 1024"/>
              <a:gd name="T25" fmla="*/ 408 h 416"/>
              <a:gd name="T26" fmla="*/ 136 w 1024"/>
              <a:gd name="T27" fmla="*/ 416 h 416"/>
              <a:gd name="T28" fmla="*/ 152 w 1024"/>
              <a:gd name="T29" fmla="*/ 400 h 416"/>
              <a:gd name="T30" fmla="*/ 152 w 1024"/>
              <a:gd name="T31" fmla="*/ 384 h 416"/>
              <a:gd name="T32" fmla="*/ 168 w 1024"/>
              <a:gd name="T33" fmla="*/ 368 h 416"/>
              <a:gd name="T34" fmla="*/ 208 w 1024"/>
              <a:gd name="T35" fmla="*/ 384 h 416"/>
              <a:gd name="T36" fmla="*/ 248 w 1024"/>
              <a:gd name="T37" fmla="*/ 400 h 416"/>
              <a:gd name="T38" fmla="*/ 352 w 1024"/>
              <a:gd name="T39" fmla="*/ 384 h 416"/>
              <a:gd name="T40" fmla="*/ 466 w 1024"/>
              <a:gd name="T41" fmla="*/ 346 h 416"/>
              <a:gd name="T42" fmla="*/ 528 w 1024"/>
              <a:gd name="T43" fmla="*/ 282 h 416"/>
              <a:gd name="T44" fmla="*/ 544 w 1024"/>
              <a:gd name="T45" fmla="*/ 160 h 416"/>
              <a:gd name="T46" fmla="*/ 549 w 1024"/>
              <a:gd name="T47" fmla="*/ 7 h 416"/>
              <a:gd name="T48" fmla="*/ 576 w 1024"/>
              <a:gd name="T49" fmla="*/ 160 h 416"/>
              <a:gd name="T50" fmla="*/ 992 w 1024"/>
              <a:gd name="T51" fmla="*/ 272 h 416"/>
              <a:gd name="T52" fmla="*/ 911 w 1024"/>
              <a:gd name="T53" fmla="*/ 341 h 416"/>
              <a:gd name="T54" fmla="*/ 1024 w 1024"/>
              <a:gd name="T55" fmla="*/ 288 h 416"/>
              <a:gd name="T56" fmla="*/ 1024 w 1024"/>
              <a:gd name="T57" fmla="*/ 160 h 416"/>
              <a:gd name="T58" fmla="*/ 549 w 1024"/>
              <a:gd name="T59" fmla="*/ 7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24" h="416">
                <a:moveTo>
                  <a:pt x="654" y="350"/>
                </a:moveTo>
                <a:cubicBezTo>
                  <a:pt x="611" y="349"/>
                  <a:pt x="569" y="347"/>
                  <a:pt x="528" y="344"/>
                </a:cubicBezTo>
                <a:cubicBezTo>
                  <a:pt x="543" y="329"/>
                  <a:pt x="554" y="311"/>
                  <a:pt x="559" y="290"/>
                </a:cubicBezTo>
                <a:cubicBezTo>
                  <a:pt x="562" y="279"/>
                  <a:pt x="565" y="267"/>
                  <a:pt x="567" y="256"/>
                </a:cubicBezTo>
                <a:cubicBezTo>
                  <a:pt x="570" y="256"/>
                  <a:pt x="573" y="256"/>
                  <a:pt x="576" y="256"/>
                </a:cubicBezTo>
                <a:cubicBezTo>
                  <a:pt x="678" y="256"/>
                  <a:pt x="777" y="245"/>
                  <a:pt x="872" y="224"/>
                </a:cubicBezTo>
                <a:cubicBezTo>
                  <a:pt x="930" y="240"/>
                  <a:pt x="960" y="259"/>
                  <a:pt x="960" y="272"/>
                </a:cubicBezTo>
                <a:cubicBezTo>
                  <a:pt x="960" y="297"/>
                  <a:pt x="855" y="341"/>
                  <a:pt x="654" y="350"/>
                </a:cubicBezTo>
                <a:close/>
                <a:moveTo>
                  <a:pt x="544" y="160"/>
                </a:moveTo>
                <a:cubicBezTo>
                  <a:pt x="544" y="105"/>
                  <a:pt x="533" y="53"/>
                  <a:pt x="513" y="5"/>
                </a:cubicBezTo>
                <a:cubicBezTo>
                  <a:pt x="462" y="2"/>
                  <a:pt x="408" y="0"/>
                  <a:pt x="352" y="0"/>
                </a:cubicBezTo>
                <a:cubicBezTo>
                  <a:pt x="157" y="0"/>
                  <a:pt x="0" y="43"/>
                  <a:pt x="0" y="96"/>
                </a:cubicBezTo>
                <a:cubicBezTo>
                  <a:pt x="0" y="218"/>
                  <a:pt x="46" y="328"/>
                  <a:pt x="120" y="408"/>
                </a:cubicBezTo>
                <a:cubicBezTo>
                  <a:pt x="124" y="413"/>
                  <a:pt x="130" y="416"/>
                  <a:pt x="136" y="416"/>
                </a:cubicBezTo>
                <a:cubicBezTo>
                  <a:pt x="145" y="416"/>
                  <a:pt x="152" y="409"/>
                  <a:pt x="152" y="400"/>
                </a:cubicBezTo>
                <a:cubicBezTo>
                  <a:pt x="152" y="384"/>
                  <a:pt x="152" y="384"/>
                  <a:pt x="152" y="384"/>
                </a:cubicBezTo>
                <a:cubicBezTo>
                  <a:pt x="152" y="375"/>
                  <a:pt x="159" y="368"/>
                  <a:pt x="168" y="368"/>
                </a:cubicBezTo>
                <a:cubicBezTo>
                  <a:pt x="184" y="368"/>
                  <a:pt x="198" y="374"/>
                  <a:pt x="208" y="384"/>
                </a:cubicBezTo>
                <a:cubicBezTo>
                  <a:pt x="218" y="394"/>
                  <a:pt x="232" y="400"/>
                  <a:pt x="248" y="400"/>
                </a:cubicBezTo>
                <a:cubicBezTo>
                  <a:pt x="283" y="400"/>
                  <a:pt x="318" y="395"/>
                  <a:pt x="352" y="384"/>
                </a:cubicBezTo>
                <a:cubicBezTo>
                  <a:pt x="466" y="346"/>
                  <a:pt x="466" y="346"/>
                  <a:pt x="466" y="346"/>
                </a:cubicBezTo>
                <a:cubicBezTo>
                  <a:pt x="496" y="336"/>
                  <a:pt x="520" y="312"/>
                  <a:pt x="528" y="282"/>
                </a:cubicBezTo>
                <a:cubicBezTo>
                  <a:pt x="538" y="243"/>
                  <a:pt x="544" y="202"/>
                  <a:pt x="544" y="160"/>
                </a:cubicBezTo>
                <a:close/>
                <a:moveTo>
                  <a:pt x="549" y="7"/>
                </a:moveTo>
                <a:cubicBezTo>
                  <a:pt x="567" y="56"/>
                  <a:pt x="576" y="107"/>
                  <a:pt x="576" y="160"/>
                </a:cubicBezTo>
                <a:cubicBezTo>
                  <a:pt x="783" y="160"/>
                  <a:pt x="992" y="198"/>
                  <a:pt x="992" y="272"/>
                </a:cubicBezTo>
                <a:cubicBezTo>
                  <a:pt x="992" y="300"/>
                  <a:pt x="961" y="323"/>
                  <a:pt x="911" y="341"/>
                </a:cubicBezTo>
                <a:cubicBezTo>
                  <a:pt x="979" y="330"/>
                  <a:pt x="1024" y="310"/>
                  <a:pt x="1024" y="288"/>
                </a:cubicBezTo>
                <a:cubicBezTo>
                  <a:pt x="1024" y="160"/>
                  <a:pt x="1024" y="160"/>
                  <a:pt x="1024" y="160"/>
                </a:cubicBezTo>
                <a:cubicBezTo>
                  <a:pt x="1024" y="88"/>
                  <a:pt x="824" y="27"/>
                  <a:pt x="549" y="7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  <a:alpha val="70000"/>
            </a:schemeClr>
          </a:solidFill>
          <a:ln w="19050">
            <a:solidFill>
              <a:srgbClr val="000000"/>
            </a:solidFill>
          </a:ln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3940016" y="3858279"/>
            <a:ext cx="4351173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6426C98-F66F-4E51-A3FF-883EFEF9A235}"/>
              </a:ext>
            </a:extLst>
          </p:cNvPr>
          <p:cNvSpPr/>
          <p:nvPr/>
        </p:nvSpPr>
        <p:spPr bwMode="auto">
          <a:xfrm>
            <a:off x="2358089" y="3639646"/>
            <a:ext cx="1581927" cy="437267"/>
          </a:xfrm>
          <a:prstGeom prst="rect">
            <a:avLst/>
          </a:prstGeom>
          <a:solidFill>
            <a:schemeClr val="bg1">
              <a:alpha val="20000"/>
            </a:schemeClr>
          </a:solidFill>
          <a:ln w="2222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Portable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60B9FA-E471-4AF9-9FC3-F4F71D1A62EE}"/>
              </a:ext>
            </a:extLst>
          </p:cNvPr>
          <p:cNvSpPr/>
          <p:nvPr/>
        </p:nvSpPr>
        <p:spPr bwMode="auto">
          <a:xfrm>
            <a:off x="8291189" y="3639646"/>
            <a:ext cx="1581927" cy="437267"/>
          </a:xfrm>
          <a:prstGeom prst="rect">
            <a:avLst/>
          </a:prstGeom>
          <a:solidFill>
            <a:schemeClr val="bg1">
              <a:alpha val="20000"/>
            </a:schemeClr>
          </a:solidFill>
          <a:ln w="2222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Tethered</a:t>
            </a:r>
          </a:p>
        </p:txBody>
      </p:sp>
      <p:cxnSp>
        <p:nvCxnSpPr>
          <p:cNvPr id="29" name="Straight Connector 28"/>
          <p:cNvCxnSpPr>
            <a:cxnSpLocks/>
            <a:stCxn id="5" idx="2"/>
          </p:cNvCxnSpPr>
          <p:nvPr/>
        </p:nvCxnSpPr>
        <p:spPr>
          <a:xfrm>
            <a:off x="6115602" y="2317447"/>
            <a:ext cx="0" cy="3081665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F330893-0205-479E-88AD-397544328503}"/>
              </a:ext>
            </a:extLst>
          </p:cNvPr>
          <p:cNvSpPr/>
          <p:nvPr/>
        </p:nvSpPr>
        <p:spPr bwMode="auto">
          <a:xfrm>
            <a:off x="5324638" y="1880180"/>
            <a:ext cx="1581927" cy="437267"/>
          </a:xfrm>
          <a:prstGeom prst="rect">
            <a:avLst/>
          </a:prstGeom>
          <a:solidFill>
            <a:schemeClr val="bg1">
              <a:alpha val="20000"/>
            </a:schemeClr>
          </a:solidFill>
          <a:ln w="2222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See-through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10C3E2-2706-42D5-9FAB-962009ABE9BC}"/>
              </a:ext>
            </a:extLst>
          </p:cNvPr>
          <p:cNvSpPr/>
          <p:nvPr/>
        </p:nvSpPr>
        <p:spPr bwMode="auto">
          <a:xfrm>
            <a:off x="5463118" y="5399112"/>
            <a:ext cx="1304967" cy="437267"/>
          </a:xfrm>
          <a:prstGeom prst="rect">
            <a:avLst/>
          </a:prstGeom>
          <a:solidFill>
            <a:schemeClr val="bg1">
              <a:alpha val="20000"/>
            </a:schemeClr>
          </a:solidFill>
          <a:ln w="2222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72" kern="0" dirty="0">
                <a:solidFill>
                  <a:srgbClr val="000000"/>
                </a:solidFill>
                <a:latin typeface="+mj-lt"/>
                <a:cs typeface="Segoe UI Semibold" panose="020B0702040204020203" pitchFamily="34" charset="0"/>
              </a:rPr>
              <a:t>Immersive</a:t>
            </a:r>
            <a:endParaRPr kumimoji="0" lang="en-US" sz="137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 panose="020B0702040204020203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5FCE29E-D4B6-4465-AB89-B88C6F013B73}"/>
              </a:ext>
            </a:extLst>
          </p:cNvPr>
          <p:cNvGrpSpPr/>
          <p:nvPr/>
        </p:nvGrpSpPr>
        <p:grpSpPr>
          <a:xfrm>
            <a:off x="1870959" y="4839877"/>
            <a:ext cx="2265904" cy="1096874"/>
            <a:chOff x="2093580" y="4774164"/>
            <a:chExt cx="1743416" cy="843930"/>
          </a:xfrm>
        </p:grpSpPr>
        <p:sp>
          <p:nvSpPr>
            <p:cNvPr id="22" name="Cardboard/VR"/>
            <p:cNvSpPr>
              <a:spLocks noEditPoints="1"/>
            </p:cNvSpPr>
            <p:nvPr/>
          </p:nvSpPr>
          <p:spPr bwMode="auto">
            <a:xfrm>
              <a:off x="2093580" y="4774164"/>
              <a:ext cx="1743416" cy="843930"/>
            </a:xfrm>
            <a:custGeom>
              <a:avLst/>
              <a:gdLst>
                <a:gd name="T0" fmla="*/ 909 w 1129"/>
                <a:gd name="T1" fmla="*/ 477 h 547"/>
                <a:gd name="T2" fmla="*/ 308 w 1129"/>
                <a:gd name="T3" fmla="*/ 44 h 547"/>
                <a:gd name="T4" fmla="*/ 903 w 1129"/>
                <a:gd name="T5" fmla="*/ 101 h 547"/>
                <a:gd name="T6" fmla="*/ 308 w 1129"/>
                <a:gd name="T7" fmla="*/ 44 h 547"/>
                <a:gd name="T8" fmla="*/ 57 w 1129"/>
                <a:gd name="T9" fmla="*/ 118 h 547"/>
                <a:gd name="T10" fmla="*/ 47 w 1129"/>
                <a:gd name="T11" fmla="*/ 491 h 547"/>
                <a:gd name="T12" fmla="*/ 637 w 1129"/>
                <a:gd name="T13" fmla="*/ 222 h 547"/>
                <a:gd name="T14" fmla="*/ 1129 w 1129"/>
                <a:gd name="T15" fmla="*/ 111 h 547"/>
                <a:gd name="T16" fmla="*/ 1127 w 1129"/>
                <a:gd name="T17" fmla="*/ 117 h 547"/>
                <a:gd name="T18" fmla="*/ 1125 w 1129"/>
                <a:gd name="T19" fmla="*/ 122 h 547"/>
                <a:gd name="T20" fmla="*/ 1121 w 1129"/>
                <a:gd name="T21" fmla="*/ 129 h 547"/>
                <a:gd name="T22" fmla="*/ 1118 w 1129"/>
                <a:gd name="T23" fmla="*/ 133 h 547"/>
                <a:gd name="T24" fmla="*/ 1112 w 1129"/>
                <a:gd name="T25" fmla="*/ 139 h 547"/>
                <a:gd name="T26" fmla="*/ 1106 w 1129"/>
                <a:gd name="T27" fmla="*/ 145 h 547"/>
                <a:gd name="T28" fmla="*/ 1098 w 1129"/>
                <a:gd name="T29" fmla="*/ 150 h 547"/>
                <a:gd name="T30" fmla="*/ 1089 w 1129"/>
                <a:gd name="T31" fmla="*/ 156 h 547"/>
                <a:gd name="T32" fmla="*/ 1078 w 1129"/>
                <a:gd name="T33" fmla="*/ 162 h 547"/>
                <a:gd name="T34" fmla="*/ 1057 w 1129"/>
                <a:gd name="T35" fmla="*/ 172 h 547"/>
                <a:gd name="T36" fmla="*/ 1043 w 1129"/>
                <a:gd name="T37" fmla="*/ 177 h 547"/>
                <a:gd name="T38" fmla="*/ 1016 w 1129"/>
                <a:gd name="T39" fmla="*/ 186 h 547"/>
                <a:gd name="T40" fmla="*/ 999 w 1129"/>
                <a:gd name="T41" fmla="*/ 191 h 547"/>
                <a:gd name="T42" fmla="*/ 969 w 1129"/>
                <a:gd name="T43" fmla="*/ 198 h 547"/>
                <a:gd name="T44" fmla="*/ 950 w 1129"/>
                <a:gd name="T45" fmla="*/ 202 h 547"/>
                <a:gd name="T46" fmla="*/ 933 w 1129"/>
                <a:gd name="T47" fmla="*/ 398 h 547"/>
                <a:gd name="T48" fmla="*/ 952 w 1129"/>
                <a:gd name="T49" fmla="*/ 395 h 547"/>
                <a:gd name="T50" fmla="*/ 983 w 1129"/>
                <a:gd name="T51" fmla="*/ 388 h 547"/>
                <a:gd name="T52" fmla="*/ 1000 w 1129"/>
                <a:gd name="T53" fmla="*/ 383 h 547"/>
                <a:gd name="T54" fmla="*/ 1016 w 1129"/>
                <a:gd name="T55" fmla="*/ 379 h 547"/>
                <a:gd name="T56" fmla="*/ 1043 w 1129"/>
                <a:gd name="T57" fmla="*/ 370 h 547"/>
                <a:gd name="T58" fmla="*/ 1057 w 1129"/>
                <a:gd name="T59" fmla="*/ 364 h 547"/>
                <a:gd name="T60" fmla="*/ 1078 w 1129"/>
                <a:gd name="T61" fmla="*/ 355 h 547"/>
                <a:gd name="T62" fmla="*/ 1086 w 1129"/>
                <a:gd name="T63" fmla="*/ 350 h 547"/>
                <a:gd name="T64" fmla="*/ 1095 w 1129"/>
                <a:gd name="T65" fmla="*/ 345 h 547"/>
                <a:gd name="T66" fmla="*/ 1103 w 1129"/>
                <a:gd name="T67" fmla="*/ 339 h 547"/>
                <a:gd name="T68" fmla="*/ 1110 w 1129"/>
                <a:gd name="T69" fmla="*/ 333 h 547"/>
                <a:gd name="T70" fmla="*/ 1116 w 1129"/>
                <a:gd name="T71" fmla="*/ 327 h 547"/>
                <a:gd name="T72" fmla="*/ 1121 w 1129"/>
                <a:gd name="T73" fmla="*/ 322 h 547"/>
                <a:gd name="T74" fmla="*/ 1123 w 1129"/>
                <a:gd name="T75" fmla="*/ 318 h 547"/>
                <a:gd name="T76" fmla="*/ 1126 w 1129"/>
                <a:gd name="T77" fmla="*/ 314 h 547"/>
                <a:gd name="T78" fmla="*/ 1128 w 1129"/>
                <a:gd name="T79" fmla="*/ 307 h 547"/>
                <a:gd name="T80" fmla="*/ 1129 w 1129"/>
                <a:gd name="T81" fmla="*/ 302 h 547"/>
                <a:gd name="T82" fmla="*/ 1129 w 1129"/>
                <a:gd name="T83" fmla="*/ 106 h 547"/>
                <a:gd name="T84" fmla="*/ 615 w 1129"/>
                <a:gd name="T85" fmla="*/ 49 h 547"/>
                <a:gd name="T86" fmla="*/ 1053 w 1129"/>
                <a:gd name="T87" fmla="*/ 141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9" h="547">
                  <a:moveTo>
                    <a:pt x="663" y="182"/>
                  </a:moveTo>
                  <a:cubicBezTo>
                    <a:pt x="910" y="127"/>
                    <a:pt x="910" y="127"/>
                    <a:pt x="910" y="127"/>
                  </a:cubicBezTo>
                  <a:cubicBezTo>
                    <a:pt x="909" y="477"/>
                    <a:pt x="909" y="477"/>
                    <a:pt x="909" y="477"/>
                  </a:cubicBezTo>
                  <a:cubicBezTo>
                    <a:pt x="662" y="532"/>
                    <a:pt x="662" y="532"/>
                    <a:pt x="662" y="532"/>
                  </a:cubicBezTo>
                  <a:lnTo>
                    <a:pt x="663" y="182"/>
                  </a:lnTo>
                  <a:close/>
                  <a:moveTo>
                    <a:pt x="308" y="44"/>
                  </a:moveTo>
                  <a:cubicBezTo>
                    <a:pt x="61" y="99"/>
                    <a:pt x="61" y="99"/>
                    <a:pt x="61" y="99"/>
                  </a:cubicBezTo>
                  <a:cubicBezTo>
                    <a:pt x="656" y="156"/>
                    <a:pt x="656" y="156"/>
                    <a:pt x="656" y="156"/>
                  </a:cubicBezTo>
                  <a:cubicBezTo>
                    <a:pt x="903" y="101"/>
                    <a:pt x="903" y="101"/>
                    <a:pt x="903" y="101"/>
                  </a:cubicBezTo>
                  <a:moveTo>
                    <a:pt x="903" y="101"/>
                  </a:moveTo>
                  <a:cubicBezTo>
                    <a:pt x="903" y="101"/>
                    <a:pt x="903" y="101"/>
                    <a:pt x="903" y="101"/>
                  </a:cubicBezTo>
                  <a:moveTo>
                    <a:pt x="308" y="44"/>
                  </a:moveTo>
                  <a:cubicBezTo>
                    <a:pt x="308" y="44"/>
                    <a:pt x="308" y="44"/>
                    <a:pt x="308" y="44"/>
                  </a:cubicBezTo>
                  <a:moveTo>
                    <a:pt x="590" y="170"/>
                  </a:moveTo>
                  <a:cubicBezTo>
                    <a:pt x="57" y="118"/>
                    <a:pt x="57" y="118"/>
                    <a:pt x="57" y="118"/>
                  </a:cubicBezTo>
                  <a:cubicBezTo>
                    <a:pt x="26" y="115"/>
                    <a:pt x="0" y="139"/>
                    <a:pt x="0" y="17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0" y="466"/>
                    <a:pt x="21" y="489"/>
                    <a:pt x="47" y="491"/>
                  </a:cubicBezTo>
                  <a:cubicBezTo>
                    <a:pt x="580" y="544"/>
                    <a:pt x="580" y="544"/>
                    <a:pt x="580" y="544"/>
                  </a:cubicBezTo>
                  <a:cubicBezTo>
                    <a:pt x="611" y="547"/>
                    <a:pt x="637" y="523"/>
                    <a:pt x="637" y="492"/>
                  </a:cubicBezTo>
                  <a:cubicBezTo>
                    <a:pt x="637" y="222"/>
                    <a:pt x="637" y="222"/>
                    <a:pt x="637" y="222"/>
                  </a:cubicBezTo>
                  <a:cubicBezTo>
                    <a:pt x="637" y="195"/>
                    <a:pt x="616" y="173"/>
                    <a:pt x="590" y="170"/>
                  </a:cubicBezTo>
                  <a:close/>
                  <a:moveTo>
                    <a:pt x="1129" y="109"/>
                  </a:moveTo>
                  <a:cubicBezTo>
                    <a:pt x="1129" y="110"/>
                    <a:pt x="1129" y="110"/>
                    <a:pt x="1129" y="111"/>
                  </a:cubicBezTo>
                  <a:cubicBezTo>
                    <a:pt x="1129" y="111"/>
                    <a:pt x="1129" y="112"/>
                    <a:pt x="1129" y="113"/>
                  </a:cubicBezTo>
                  <a:cubicBezTo>
                    <a:pt x="1128" y="113"/>
                    <a:pt x="1128" y="114"/>
                    <a:pt x="1128" y="114"/>
                  </a:cubicBezTo>
                  <a:cubicBezTo>
                    <a:pt x="1128" y="115"/>
                    <a:pt x="1128" y="116"/>
                    <a:pt x="1127" y="117"/>
                  </a:cubicBezTo>
                  <a:cubicBezTo>
                    <a:pt x="1127" y="117"/>
                    <a:pt x="1127" y="118"/>
                    <a:pt x="1127" y="118"/>
                  </a:cubicBezTo>
                  <a:cubicBezTo>
                    <a:pt x="1127" y="119"/>
                    <a:pt x="1126" y="120"/>
                    <a:pt x="1126" y="121"/>
                  </a:cubicBezTo>
                  <a:cubicBezTo>
                    <a:pt x="1126" y="121"/>
                    <a:pt x="1125" y="122"/>
                    <a:pt x="1125" y="122"/>
                  </a:cubicBezTo>
                  <a:cubicBezTo>
                    <a:pt x="1125" y="123"/>
                    <a:pt x="1124" y="124"/>
                    <a:pt x="1124" y="125"/>
                  </a:cubicBezTo>
                  <a:cubicBezTo>
                    <a:pt x="1124" y="125"/>
                    <a:pt x="1123" y="125"/>
                    <a:pt x="1123" y="126"/>
                  </a:cubicBezTo>
                  <a:cubicBezTo>
                    <a:pt x="1123" y="127"/>
                    <a:pt x="1122" y="128"/>
                    <a:pt x="1121" y="129"/>
                  </a:cubicBezTo>
                  <a:cubicBezTo>
                    <a:pt x="1121" y="129"/>
                    <a:pt x="1121" y="129"/>
                    <a:pt x="1121" y="129"/>
                  </a:cubicBezTo>
                  <a:cubicBezTo>
                    <a:pt x="1120" y="130"/>
                    <a:pt x="1120" y="130"/>
                    <a:pt x="1120" y="131"/>
                  </a:cubicBezTo>
                  <a:cubicBezTo>
                    <a:pt x="1119" y="132"/>
                    <a:pt x="1118" y="132"/>
                    <a:pt x="1118" y="133"/>
                  </a:cubicBezTo>
                  <a:cubicBezTo>
                    <a:pt x="1117" y="134"/>
                    <a:pt x="1117" y="134"/>
                    <a:pt x="1116" y="135"/>
                  </a:cubicBezTo>
                  <a:cubicBezTo>
                    <a:pt x="1116" y="136"/>
                    <a:pt x="1115" y="136"/>
                    <a:pt x="1114" y="137"/>
                  </a:cubicBezTo>
                  <a:cubicBezTo>
                    <a:pt x="1114" y="138"/>
                    <a:pt x="1113" y="138"/>
                    <a:pt x="1112" y="139"/>
                  </a:cubicBezTo>
                  <a:cubicBezTo>
                    <a:pt x="1112" y="139"/>
                    <a:pt x="1111" y="140"/>
                    <a:pt x="1110" y="141"/>
                  </a:cubicBezTo>
                  <a:cubicBezTo>
                    <a:pt x="1109" y="141"/>
                    <a:pt x="1109" y="142"/>
                    <a:pt x="1108" y="143"/>
                  </a:cubicBezTo>
                  <a:cubicBezTo>
                    <a:pt x="1107" y="143"/>
                    <a:pt x="1106" y="144"/>
                    <a:pt x="1106" y="145"/>
                  </a:cubicBezTo>
                  <a:cubicBezTo>
                    <a:pt x="1105" y="145"/>
                    <a:pt x="1104" y="146"/>
                    <a:pt x="1103" y="146"/>
                  </a:cubicBezTo>
                  <a:cubicBezTo>
                    <a:pt x="1102" y="147"/>
                    <a:pt x="1101" y="148"/>
                    <a:pt x="1100" y="148"/>
                  </a:cubicBezTo>
                  <a:cubicBezTo>
                    <a:pt x="1100" y="149"/>
                    <a:pt x="1099" y="150"/>
                    <a:pt x="1098" y="150"/>
                  </a:cubicBezTo>
                  <a:cubicBezTo>
                    <a:pt x="1097" y="151"/>
                    <a:pt x="1096" y="152"/>
                    <a:pt x="1095" y="152"/>
                  </a:cubicBezTo>
                  <a:cubicBezTo>
                    <a:pt x="1094" y="153"/>
                    <a:pt x="1093" y="153"/>
                    <a:pt x="1092" y="154"/>
                  </a:cubicBezTo>
                  <a:cubicBezTo>
                    <a:pt x="1091" y="155"/>
                    <a:pt x="1090" y="155"/>
                    <a:pt x="1089" y="156"/>
                  </a:cubicBezTo>
                  <a:cubicBezTo>
                    <a:pt x="1088" y="157"/>
                    <a:pt x="1087" y="157"/>
                    <a:pt x="1086" y="158"/>
                  </a:cubicBezTo>
                  <a:cubicBezTo>
                    <a:pt x="1085" y="158"/>
                    <a:pt x="1083" y="159"/>
                    <a:pt x="1082" y="160"/>
                  </a:cubicBezTo>
                  <a:cubicBezTo>
                    <a:pt x="1081" y="160"/>
                    <a:pt x="1079" y="161"/>
                    <a:pt x="1078" y="162"/>
                  </a:cubicBezTo>
                  <a:cubicBezTo>
                    <a:pt x="1077" y="162"/>
                    <a:pt x="1076" y="163"/>
                    <a:pt x="1076" y="163"/>
                  </a:cubicBezTo>
                  <a:cubicBezTo>
                    <a:pt x="1073" y="164"/>
                    <a:pt x="1071" y="165"/>
                    <a:pt x="1068" y="167"/>
                  </a:cubicBezTo>
                  <a:cubicBezTo>
                    <a:pt x="1065" y="168"/>
                    <a:pt x="1061" y="170"/>
                    <a:pt x="1057" y="172"/>
                  </a:cubicBezTo>
                  <a:cubicBezTo>
                    <a:pt x="1057" y="172"/>
                    <a:pt x="1056" y="172"/>
                    <a:pt x="1056" y="172"/>
                  </a:cubicBezTo>
                  <a:cubicBezTo>
                    <a:pt x="1052" y="174"/>
                    <a:pt x="1048" y="175"/>
                    <a:pt x="1044" y="177"/>
                  </a:cubicBezTo>
                  <a:cubicBezTo>
                    <a:pt x="1044" y="177"/>
                    <a:pt x="1043" y="177"/>
                    <a:pt x="1043" y="177"/>
                  </a:cubicBezTo>
                  <a:cubicBezTo>
                    <a:pt x="1039" y="179"/>
                    <a:pt x="1035" y="180"/>
                    <a:pt x="1031" y="181"/>
                  </a:cubicBezTo>
                  <a:cubicBezTo>
                    <a:pt x="1030" y="182"/>
                    <a:pt x="1030" y="182"/>
                    <a:pt x="1029" y="182"/>
                  </a:cubicBezTo>
                  <a:cubicBezTo>
                    <a:pt x="1025" y="183"/>
                    <a:pt x="1021" y="185"/>
                    <a:pt x="1016" y="186"/>
                  </a:cubicBezTo>
                  <a:cubicBezTo>
                    <a:pt x="1016" y="186"/>
                    <a:pt x="1015" y="186"/>
                    <a:pt x="1014" y="187"/>
                  </a:cubicBezTo>
                  <a:cubicBezTo>
                    <a:pt x="1010" y="188"/>
                    <a:pt x="1005" y="189"/>
                    <a:pt x="1001" y="191"/>
                  </a:cubicBezTo>
                  <a:cubicBezTo>
                    <a:pt x="1000" y="191"/>
                    <a:pt x="999" y="191"/>
                    <a:pt x="999" y="191"/>
                  </a:cubicBezTo>
                  <a:cubicBezTo>
                    <a:pt x="994" y="192"/>
                    <a:pt x="990" y="193"/>
                    <a:pt x="986" y="194"/>
                  </a:cubicBezTo>
                  <a:cubicBezTo>
                    <a:pt x="985" y="195"/>
                    <a:pt x="984" y="195"/>
                    <a:pt x="983" y="195"/>
                  </a:cubicBezTo>
                  <a:cubicBezTo>
                    <a:pt x="978" y="196"/>
                    <a:pt x="974" y="197"/>
                    <a:pt x="969" y="198"/>
                  </a:cubicBezTo>
                  <a:cubicBezTo>
                    <a:pt x="968" y="199"/>
                    <a:pt x="967" y="199"/>
                    <a:pt x="966" y="199"/>
                  </a:cubicBezTo>
                  <a:cubicBezTo>
                    <a:pt x="961" y="200"/>
                    <a:pt x="956" y="201"/>
                    <a:pt x="952" y="202"/>
                  </a:cubicBezTo>
                  <a:cubicBezTo>
                    <a:pt x="951" y="202"/>
                    <a:pt x="951" y="202"/>
                    <a:pt x="950" y="202"/>
                  </a:cubicBezTo>
                  <a:cubicBezTo>
                    <a:pt x="945" y="203"/>
                    <a:pt x="940" y="204"/>
                    <a:pt x="934" y="205"/>
                  </a:cubicBezTo>
                  <a:cubicBezTo>
                    <a:pt x="934" y="205"/>
                    <a:pt x="934" y="206"/>
                    <a:pt x="933" y="206"/>
                  </a:cubicBezTo>
                  <a:cubicBezTo>
                    <a:pt x="933" y="398"/>
                    <a:pt x="933" y="398"/>
                    <a:pt x="933" y="398"/>
                  </a:cubicBezTo>
                  <a:cubicBezTo>
                    <a:pt x="934" y="398"/>
                    <a:pt x="934" y="398"/>
                    <a:pt x="934" y="398"/>
                  </a:cubicBezTo>
                  <a:cubicBezTo>
                    <a:pt x="940" y="397"/>
                    <a:pt x="945" y="396"/>
                    <a:pt x="950" y="395"/>
                  </a:cubicBezTo>
                  <a:cubicBezTo>
                    <a:pt x="950" y="395"/>
                    <a:pt x="951" y="395"/>
                    <a:pt x="952" y="395"/>
                  </a:cubicBezTo>
                  <a:cubicBezTo>
                    <a:pt x="956" y="394"/>
                    <a:pt x="961" y="393"/>
                    <a:pt x="966" y="392"/>
                  </a:cubicBezTo>
                  <a:cubicBezTo>
                    <a:pt x="967" y="391"/>
                    <a:pt x="968" y="391"/>
                    <a:pt x="969" y="391"/>
                  </a:cubicBezTo>
                  <a:cubicBezTo>
                    <a:pt x="973" y="390"/>
                    <a:pt x="978" y="389"/>
                    <a:pt x="983" y="388"/>
                  </a:cubicBezTo>
                  <a:cubicBezTo>
                    <a:pt x="984" y="387"/>
                    <a:pt x="985" y="387"/>
                    <a:pt x="986" y="387"/>
                  </a:cubicBezTo>
                  <a:cubicBezTo>
                    <a:pt x="990" y="386"/>
                    <a:pt x="994" y="385"/>
                    <a:pt x="998" y="384"/>
                  </a:cubicBezTo>
                  <a:cubicBezTo>
                    <a:pt x="999" y="383"/>
                    <a:pt x="1000" y="383"/>
                    <a:pt x="1000" y="383"/>
                  </a:cubicBezTo>
                  <a:cubicBezTo>
                    <a:pt x="1004" y="382"/>
                    <a:pt x="1008" y="381"/>
                    <a:pt x="1011" y="380"/>
                  </a:cubicBezTo>
                  <a:cubicBezTo>
                    <a:pt x="1012" y="380"/>
                    <a:pt x="1013" y="380"/>
                    <a:pt x="1014" y="379"/>
                  </a:cubicBezTo>
                  <a:cubicBezTo>
                    <a:pt x="1015" y="379"/>
                    <a:pt x="1015" y="379"/>
                    <a:pt x="1016" y="379"/>
                  </a:cubicBezTo>
                  <a:cubicBezTo>
                    <a:pt x="1020" y="377"/>
                    <a:pt x="1025" y="376"/>
                    <a:pt x="1029" y="375"/>
                  </a:cubicBezTo>
                  <a:cubicBezTo>
                    <a:pt x="1029" y="374"/>
                    <a:pt x="1030" y="374"/>
                    <a:pt x="1031" y="374"/>
                  </a:cubicBezTo>
                  <a:cubicBezTo>
                    <a:pt x="1035" y="373"/>
                    <a:pt x="1039" y="371"/>
                    <a:pt x="1043" y="370"/>
                  </a:cubicBezTo>
                  <a:cubicBezTo>
                    <a:pt x="1043" y="370"/>
                    <a:pt x="1044" y="369"/>
                    <a:pt x="1044" y="369"/>
                  </a:cubicBezTo>
                  <a:cubicBezTo>
                    <a:pt x="1048" y="368"/>
                    <a:pt x="1052" y="366"/>
                    <a:pt x="1056" y="365"/>
                  </a:cubicBezTo>
                  <a:cubicBezTo>
                    <a:pt x="1056" y="364"/>
                    <a:pt x="1057" y="364"/>
                    <a:pt x="1057" y="364"/>
                  </a:cubicBezTo>
                  <a:cubicBezTo>
                    <a:pt x="1061" y="363"/>
                    <a:pt x="1065" y="361"/>
                    <a:pt x="1068" y="359"/>
                  </a:cubicBezTo>
                  <a:cubicBezTo>
                    <a:pt x="1071" y="358"/>
                    <a:pt x="1073" y="357"/>
                    <a:pt x="1075" y="356"/>
                  </a:cubicBezTo>
                  <a:cubicBezTo>
                    <a:pt x="1076" y="355"/>
                    <a:pt x="1077" y="355"/>
                    <a:pt x="1078" y="355"/>
                  </a:cubicBezTo>
                  <a:cubicBezTo>
                    <a:pt x="1079" y="354"/>
                    <a:pt x="1080" y="353"/>
                    <a:pt x="1082" y="353"/>
                  </a:cubicBezTo>
                  <a:cubicBezTo>
                    <a:pt x="1082" y="352"/>
                    <a:pt x="1082" y="352"/>
                    <a:pt x="1082" y="352"/>
                  </a:cubicBezTo>
                  <a:cubicBezTo>
                    <a:pt x="1083" y="352"/>
                    <a:pt x="1084" y="351"/>
                    <a:pt x="1086" y="350"/>
                  </a:cubicBezTo>
                  <a:cubicBezTo>
                    <a:pt x="1087" y="350"/>
                    <a:pt x="1088" y="349"/>
                    <a:pt x="1089" y="349"/>
                  </a:cubicBezTo>
                  <a:cubicBezTo>
                    <a:pt x="1090" y="348"/>
                    <a:pt x="1091" y="347"/>
                    <a:pt x="1092" y="347"/>
                  </a:cubicBezTo>
                  <a:cubicBezTo>
                    <a:pt x="1093" y="346"/>
                    <a:pt x="1094" y="345"/>
                    <a:pt x="1095" y="345"/>
                  </a:cubicBezTo>
                  <a:cubicBezTo>
                    <a:pt x="1096" y="344"/>
                    <a:pt x="1097" y="343"/>
                    <a:pt x="1098" y="343"/>
                  </a:cubicBezTo>
                  <a:cubicBezTo>
                    <a:pt x="1099" y="342"/>
                    <a:pt x="1099" y="342"/>
                    <a:pt x="1100" y="341"/>
                  </a:cubicBezTo>
                  <a:cubicBezTo>
                    <a:pt x="1101" y="340"/>
                    <a:pt x="1102" y="340"/>
                    <a:pt x="1103" y="339"/>
                  </a:cubicBezTo>
                  <a:cubicBezTo>
                    <a:pt x="1104" y="338"/>
                    <a:pt x="1105" y="338"/>
                    <a:pt x="1105" y="337"/>
                  </a:cubicBezTo>
                  <a:cubicBezTo>
                    <a:pt x="1106" y="337"/>
                    <a:pt x="1107" y="336"/>
                    <a:pt x="1108" y="335"/>
                  </a:cubicBezTo>
                  <a:cubicBezTo>
                    <a:pt x="1109" y="335"/>
                    <a:pt x="1109" y="334"/>
                    <a:pt x="1110" y="333"/>
                  </a:cubicBezTo>
                  <a:cubicBezTo>
                    <a:pt x="1111" y="333"/>
                    <a:pt x="1111" y="332"/>
                    <a:pt x="1112" y="331"/>
                  </a:cubicBezTo>
                  <a:cubicBezTo>
                    <a:pt x="1113" y="331"/>
                    <a:pt x="1113" y="330"/>
                    <a:pt x="1114" y="330"/>
                  </a:cubicBezTo>
                  <a:cubicBezTo>
                    <a:pt x="1115" y="329"/>
                    <a:pt x="1115" y="328"/>
                    <a:pt x="1116" y="327"/>
                  </a:cubicBezTo>
                  <a:cubicBezTo>
                    <a:pt x="1117" y="327"/>
                    <a:pt x="1117" y="326"/>
                    <a:pt x="1118" y="326"/>
                  </a:cubicBezTo>
                  <a:cubicBezTo>
                    <a:pt x="1118" y="325"/>
                    <a:pt x="1119" y="324"/>
                    <a:pt x="1119" y="324"/>
                  </a:cubicBezTo>
                  <a:cubicBezTo>
                    <a:pt x="1120" y="323"/>
                    <a:pt x="1120" y="322"/>
                    <a:pt x="1121" y="322"/>
                  </a:cubicBezTo>
                  <a:cubicBezTo>
                    <a:pt x="1121" y="322"/>
                    <a:pt x="1121" y="322"/>
                    <a:pt x="1121" y="322"/>
                  </a:cubicBezTo>
                  <a:cubicBezTo>
                    <a:pt x="1121" y="322"/>
                    <a:pt x="1121" y="322"/>
                    <a:pt x="1121" y="321"/>
                  </a:cubicBezTo>
                  <a:cubicBezTo>
                    <a:pt x="1122" y="320"/>
                    <a:pt x="1122" y="319"/>
                    <a:pt x="1123" y="318"/>
                  </a:cubicBezTo>
                  <a:cubicBezTo>
                    <a:pt x="1123" y="318"/>
                    <a:pt x="1123" y="318"/>
                    <a:pt x="1124" y="317"/>
                  </a:cubicBezTo>
                  <a:cubicBezTo>
                    <a:pt x="1124" y="316"/>
                    <a:pt x="1125" y="316"/>
                    <a:pt x="1125" y="315"/>
                  </a:cubicBezTo>
                  <a:cubicBezTo>
                    <a:pt x="1125" y="314"/>
                    <a:pt x="1125" y="314"/>
                    <a:pt x="1126" y="314"/>
                  </a:cubicBezTo>
                  <a:cubicBezTo>
                    <a:pt x="1126" y="313"/>
                    <a:pt x="1127" y="311"/>
                    <a:pt x="1127" y="310"/>
                  </a:cubicBezTo>
                  <a:cubicBezTo>
                    <a:pt x="1127" y="310"/>
                    <a:pt x="1127" y="310"/>
                    <a:pt x="1127" y="310"/>
                  </a:cubicBezTo>
                  <a:cubicBezTo>
                    <a:pt x="1128" y="309"/>
                    <a:pt x="1128" y="308"/>
                    <a:pt x="1128" y="307"/>
                  </a:cubicBezTo>
                  <a:cubicBezTo>
                    <a:pt x="1128" y="306"/>
                    <a:pt x="1128" y="306"/>
                    <a:pt x="1128" y="306"/>
                  </a:cubicBezTo>
                  <a:cubicBezTo>
                    <a:pt x="1129" y="305"/>
                    <a:pt x="1129" y="304"/>
                    <a:pt x="1129" y="303"/>
                  </a:cubicBezTo>
                  <a:cubicBezTo>
                    <a:pt x="1129" y="303"/>
                    <a:pt x="1129" y="302"/>
                    <a:pt x="1129" y="302"/>
                  </a:cubicBezTo>
                  <a:cubicBezTo>
                    <a:pt x="1129" y="301"/>
                    <a:pt x="1129" y="300"/>
                    <a:pt x="1129" y="299"/>
                  </a:cubicBezTo>
                  <a:cubicBezTo>
                    <a:pt x="1129" y="299"/>
                    <a:pt x="1129" y="299"/>
                    <a:pt x="1129" y="299"/>
                  </a:cubicBezTo>
                  <a:cubicBezTo>
                    <a:pt x="1129" y="106"/>
                    <a:pt x="1129" y="106"/>
                    <a:pt x="1129" y="106"/>
                  </a:cubicBezTo>
                  <a:cubicBezTo>
                    <a:pt x="1129" y="107"/>
                    <a:pt x="1129" y="108"/>
                    <a:pt x="1129" y="109"/>
                  </a:cubicBezTo>
                  <a:close/>
                  <a:moveTo>
                    <a:pt x="1112" y="87"/>
                  </a:moveTo>
                  <a:cubicBezTo>
                    <a:pt x="1112" y="87"/>
                    <a:pt x="1052" y="0"/>
                    <a:pt x="615" y="49"/>
                  </a:cubicBezTo>
                  <a:cubicBezTo>
                    <a:pt x="934" y="85"/>
                    <a:pt x="934" y="85"/>
                    <a:pt x="934" y="85"/>
                  </a:cubicBezTo>
                  <a:cubicBezTo>
                    <a:pt x="934" y="130"/>
                    <a:pt x="934" y="130"/>
                    <a:pt x="934" y="130"/>
                  </a:cubicBezTo>
                  <a:cubicBezTo>
                    <a:pt x="934" y="130"/>
                    <a:pt x="1005" y="105"/>
                    <a:pt x="1053" y="141"/>
                  </a:cubicBezTo>
                  <a:cubicBezTo>
                    <a:pt x="1053" y="141"/>
                    <a:pt x="1085" y="126"/>
                    <a:pt x="1106" y="108"/>
                  </a:cubicBezTo>
                  <a:cubicBezTo>
                    <a:pt x="1112" y="103"/>
                    <a:pt x="1115" y="95"/>
                    <a:pt x="1112" y="87"/>
                  </a:cubicBezTo>
                  <a:close/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txBody>
            <a:bodyPr vert="horz" wrap="square" lIns="89606" tIns="44804" rIns="89606" bIns="4480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48E4DB2-D7F5-421E-A30C-6E6EB975D3ED}"/>
                </a:ext>
              </a:extLst>
            </p:cNvPr>
            <p:cNvCxnSpPr>
              <a:cxnSpLocks/>
              <a:stCxn id="22" idx="1"/>
              <a:endCxn id="22" idx="42"/>
            </p:cNvCxnSpPr>
            <p:nvPr/>
          </p:nvCxnSpPr>
          <p:spPr>
            <a:xfrm>
              <a:off x="2569197" y="4842049"/>
              <a:ext cx="474074" cy="7714"/>
            </a:xfrm>
            <a:prstGeom prst="line">
              <a:avLst/>
            </a:prstGeom>
            <a:ln w="19050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CEF1A9E0-3991-49CD-BFFD-072F757BE938}"/>
              </a:ext>
            </a:extLst>
          </p:cNvPr>
          <p:cNvSpPr txBox="1">
            <a:spLocks/>
          </p:cNvSpPr>
          <p:nvPr/>
        </p:nvSpPr>
        <p:spPr>
          <a:xfrm>
            <a:off x="626318" y="-7382"/>
            <a:ext cx="10978566" cy="1284064"/>
          </a:xfrm>
          <a:prstGeom prst="rect">
            <a:avLst/>
          </a:prstGeom>
          <a:noFill/>
        </p:spPr>
        <p:txBody>
          <a:bodyPr vert="horz" lIns="274281" tIns="45713" rIns="91427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Our devices deliver distinct experiences across the mixed reality spectrum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67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2" grpId="0" animBg="1"/>
      <p:bldP spid="33" grpId="0" animBg="1"/>
      <p:bldP spid="5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84D076F-F396-427B-A361-C9BD265007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36550"/>
            <a:ext cx="5775325" cy="8985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Windows Mixed Reality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CC4862-85F9-4D7B-9604-6456759A967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89050"/>
            <a:ext cx="10204450" cy="11620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Enables development across a multitude of devices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43AB77-C77C-4705-998F-4681062FC8DD}"/>
              </a:ext>
            </a:extLst>
          </p:cNvPr>
          <p:cNvGrpSpPr/>
          <p:nvPr/>
        </p:nvGrpSpPr>
        <p:grpSpPr>
          <a:xfrm>
            <a:off x="849072" y="3906560"/>
            <a:ext cx="10202946" cy="1066658"/>
            <a:chOff x="1362075" y="3695699"/>
            <a:chExt cx="9658350" cy="108804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28C377-E63C-400F-9A75-E19771F22D2B}"/>
                </a:ext>
              </a:extLst>
            </p:cNvPr>
            <p:cNvSpPr/>
            <p:nvPr/>
          </p:nvSpPr>
          <p:spPr bwMode="auto">
            <a:xfrm>
              <a:off x="1362075" y="3695699"/>
              <a:ext cx="9658350" cy="1088047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Universal Windows Platform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46B0CB4-91E9-4D85-B79B-4D8159C9E739}"/>
                </a:ext>
              </a:extLst>
            </p:cNvPr>
            <p:cNvGrpSpPr/>
            <p:nvPr/>
          </p:nvGrpSpPr>
          <p:grpSpPr>
            <a:xfrm>
              <a:off x="2125848" y="4009571"/>
              <a:ext cx="1737873" cy="542925"/>
              <a:chOff x="2125848" y="4009571"/>
              <a:chExt cx="1737873" cy="542925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53CE4EA-0236-4B28-83F1-EF2FC37B1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25848" y="4009571"/>
                <a:ext cx="762000" cy="5429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439B6F0D-BA72-4CF4-A13E-1786CD91B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01721" y="4009571"/>
                <a:ext cx="762000" cy="5429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0A1B56-6267-4703-A99B-1A25D6A5A144}"/>
                </a:ext>
              </a:extLst>
            </p:cNvPr>
            <p:cNvGrpSpPr/>
            <p:nvPr/>
          </p:nvGrpSpPr>
          <p:grpSpPr>
            <a:xfrm>
              <a:off x="8495912" y="4009571"/>
              <a:ext cx="1760925" cy="542925"/>
              <a:chOff x="8495912" y="4009571"/>
              <a:chExt cx="1760925" cy="542925"/>
            </a:xfrm>
          </p:grpSpPr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8C7DE543-1A2B-4E5E-99B5-A40053A93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95912" y="4009571"/>
                <a:ext cx="762000" cy="5429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673263CC-575A-4119-99C3-78CC0291B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94837" y="4009571"/>
                <a:ext cx="762000" cy="5429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858185-87DB-4825-A069-40363B17FB26}"/>
              </a:ext>
            </a:extLst>
          </p:cNvPr>
          <p:cNvGrpSpPr/>
          <p:nvPr/>
        </p:nvGrpSpPr>
        <p:grpSpPr>
          <a:xfrm>
            <a:off x="1375884" y="2154430"/>
            <a:ext cx="9191700" cy="1320705"/>
            <a:chOff x="1899450" y="2174927"/>
            <a:chExt cx="8701081" cy="1347188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41E047CA-419D-46B4-BCBF-0D5221A3D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9450" y="2634621"/>
              <a:ext cx="1771903" cy="869843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D56A1BD-92CA-40B0-AB4C-7E08F085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99762" y="2531460"/>
              <a:ext cx="1900769" cy="990655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A9DB52D-97FC-4225-9769-88242D1B5942}"/>
                </a:ext>
              </a:extLst>
            </p:cNvPr>
            <p:cNvGrpSpPr/>
            <p:nvPr/>
          </p:nvGrpSpPr>
          <p:grpSpPr>
            <a:xfrm>
              <a:off x="5021688" y="2174927"/>
              <a:ext cx="2350069" cy="1144575"/>
              <a:chOff x="9801157" y="1875250"/>
              <a:chExt cx="2350069" cy="1144575"/>
            </a:xfrm>
          </p:grpSpPr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B6C5CF7D-9A2F-4C82-8E7D-C13D20877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801157" y="1875250"/>
                <a:ext cx="2350069" cy="652797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C751E629-0FD9-482E-AA80-BCE343EB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910695" y="2055865"/>
                <a:ext cx="2108663" cy="96396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57C1A-22CB-4749-84E1-F7A0E6603B56}"/>
              </a:ext>
            </a:extLst>
          </p:cNvPr>
          <p:cNvGrpSpPr/>
          <p:nvPr/>
        </p:nvGrpSpPr>
        <p:grpSpPr>
          <a:xfrm>
            <a:off x="849072" y="5076889"/>
            <a:ext cx="10202946" cy="1120453"/>
            <a:chOff x="1362075" y="5155987"/>
            <a:chExt cx="9658350" cy="11429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8FB67D-C0EE-483B-BF2C-6E0786F39155}"/>
                </a:ext>
              </a:extLst>
            </p:cNvPr>
            <p:cNvSpPr/>
            <p:nvPr/>
          </p:nvSpPr>
          <p:spPr bwMode="auto">
            <a:xfrm>
              <a:off x="1362075" y="5155987"/>
              <a:ext cx="9658350" cy="1142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24C294F-0F6D-4F5B-8EC2-1118FA73DB51}"/>
                </a:ext>
              </a:extLst>
            </p:cNvPr>
            <p:cNvGrpSpPr/>
            <p:nvPr/>
          </p:nvGrpSpPr>
          <p:grpSpPr>
            <a:xfrm>
              <a:off x="6602599" y="5372695"/>
              <a:ext cx="3420904" cy="778520"/>
              <a:chOff x="7624575" y="5365011"/>
              <a:chExt cx="3420904" cy="778520"/>
            </a:xfrm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049D2912-5DB3-4E20-8C7A-183EF6C1F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624575" y="5365011"/>
                <a:ext cx="1112172" cy="7785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975715-5922-4DDD-9FFA-9D3F8A0CEA2A}"/>
                  </a:ext>
                </a:extLst>
              </p:cNvPr>
              <p:cNvSpPr txBox="1"/>
              <p:nvPr/>
            </p:nvSpPr>
            <p:spPr>
              <a:xfrm>
                <a:off x="8749954" y="5438775"/>
                <a:ext cx="2295525" cy="627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</a:rPr>
                  <a:t>Mixed Reality</a:t>
                </a:r>
              </a:p>
            </p:txBody>
          </p:sp>
        </p:grpSp>
      </p:grpSp>
      <p:pic>
        <p:nvPicPr>
          <p:cNvPr id="3074" name="Picture 2" descr="Risultati immagini per windows 10 png">
            <a:extLst>
              <a:ext uri="{FF2B5EF4-FFF2-40B4-BE49-F238E27FC236}">
                <a16:creationId xmlns:a16="http://schemas.microsoft.com/office/drawing/2014/main" id="{2F66EC3D-BF61-42BB-B9DB-52C6C85F5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97" y="5405688"/>
            <a:ext cx="2575877" cy="46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05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DFC5B63-2A18-4A76-91D3-AB68B57410F8}"/>
              </a:ext>
            </a:extLst>
          </p:cNvPr>
          <p:cNvSpPr/>
          <p:nvPr/>
        </p:nvSpPr>
        <p:spPr bwMode="auto">
          <a:xfrm>
            <a:off x="865" y="487"/>
            <a:ext cx="12190271" cy="685702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7DD01D-08DD-4E26-B467-BEAF8FA8B088}"/>
              </a:ext>
            </a:extLst>
          </p:cNvPr>
          <p:cNvSpPr/>
          <p:nvPr/>
        </p:nvSpPr>
        <p:spPr>
          <a:xfrm>
            <a:off x="6131622" y="487"/>
            <a:ext cx="6339376" cy="6857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E6D54E46-B3D2-47D8-9DE0-EC109ADF8EA7}"/>
              </a:ext>
            </a:extLst>
          </p:cNvPr>
          <p:cNvSpPr txBox="1">
            <a:spLocks/>
          </p:cNvSpPr>
          <p:nvPr/>
        </p:nvSpPr>
        <p:spPr>
          <a:xfrm>
            <a:off x="301969" y="2444664"/>
            <a:ext cx="5513508" cy="1968672"/>
          </a:xfrm>
          <a:prstGeom prst="rect">
            <a:avLst/>
          </a:prstGeom>
          <a:noFill/>
        </p:spPr>
        <p:txBody>
          <a:bodyPr vert="horz" lIns="274281" tIns="45713" rIns="91427" bIns="45713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8963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Our wide range of devices enables organizations to choose the ones that best meet their needs, and scale their investment by having one platform for all mixed reality experiences</a:t>
            </a:r>
          </a:p>
        </p:txBody>
      </p:sp>
      <p:pic>
        <p:nvPicPr>
          <p:cNvPr id="45" name="Picture 44" descr="A black computer mouse on a table&#10;&#10;Description generated with high confidence">
            <a:extLst>
              <a:ext uri="{FF2B5EF4-FFF2-40B4-BE49-F238E27FC236}">
                <a16:creationId xmlns:a16="http://schemas.microsoft.com/office/drawing/2014/main" id="{F1FB06DB-96B4-4924-B3A9-8AEFB22DA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90" y="285413"/>
            <a:ext cx="4219367" cy="2519900"/>
          </a:xfrm>
          <a:prstGeom prst="rect">
            <a:avLst/>
          </a:prstGeom>
        </p:spPr>
      </p:pic>
      <p:pic>
        <p:nvPicPr>
          <p:cNvPr id="37" name="Picture 36" descr="A picture containing indoor, black&#10;&#10;Description generated with very high confidence">
            <a:extLst>
              <a:ext uri="{FF2B5EF4-FFF2-40B4-BE49-F238E27FC236}">
                <a16:creationId xmlns:a16="http://schemas.microsoft.com/office/drawing/2014/main" id="{CDDF82B5-BFCC-430F-9089-F93C168106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04" r="10603" b="-14169"/>
          <a:stretch/>
        </p:blipFill>
        <p:spPr>
          <a:xfrm>
            <a:off x="8278754" y="4884725"/>
            <a:ext cx="1649001" cy="12716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987F26AE-52CF-4EF5-A289-DF0812CEF6D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551" y="3501982"/>
            <a:ext cx="2260049" cy="1271655"/>
          </a:xfrm>
          <a:prstGeom prst="rect">
            <a:avLst/>
          </a:prstGeom>
        </p:spPr>
      </p:pic>
      <p:pic>
        <p:nvPicPr>
          <p:cNvPr id="23" name="Picture 22" descr="A picture containing indoor, sitting, desk, table&#10;&#10;Description generated with very high confidence">
            <a:extLst>
              <a:ext uri="{FF2B5EF4-FFF2-40B4-BE49-F238E27FC236}">
                <a16:creationId xmlns:a16="http://schemas.microsoft.com/office/drawing/2014/main" id="{3BEABD29-203C-4CCE-AD2B-E7CE97E9018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526" b="-11727"/>
          <a:stretch/>
        </p:blipFill>
        <p:spPr>
          <a:xfrm>
            <a:off x="8277020" y="3391189"/>
            <a:ext cx="1649001" cy="12716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201F94-CA2D-42E3-A3E3-B49220574A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56" b="79426" l="10238" r="80952">
                        <a14:foregroundMark x1="50476" y1="73206" x2="52857" y2="73206"/>
                        <a14:foregroundMark x1="52143" y1="76555" x2="32381" y2="71770"/>
                        <a14:foregroundMark x1="32381" y1="71770" x2="50952" y2="79426"/>
                        <a14:foregroundMark x1="50952" y1="79426" x2="52143" y2="703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63" r="9796" b="23348"/>
          <a:stretch/>
        </p:blipFill>
        <p:spPr>
          <a:xfrm rot="20242632">
            <a:off x="6196528" y="4895749"/>
            <a:ext cx="2260049" cy="974751"/>
          </a:xfrm>
          <a:prstGeom prst="rect">
            <a:avLst/>
          </a:prstGeom>
        </p:spPr>
      </p:pic>
      <p:pic>
        <p:nvPicPr>
          <p:cNvPr id="40" name="Picture 3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39C127C9-B2DD-4413-9723-0BC248940A8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16" y="3444090"/>
            <a:ext cx="1680016" cy="11205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D9D89-4B00-482E-A7A1-3A2B4E733CF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36741">
            <a:off x="10329292" y="4811948"/>
            <a:ext cx="1417028" cy="12869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7FF2B21-3007-4F66-9DD3-55F7EBB98DBF}"/>
              </a:ext>
            </a:extLst>
          </p:cNvPr>
          <p:cNvSpPr txBox="1"/>
          <p:nvPr/>
        </p:nvSpPr>
        <p:spPr>
          <a:xfrm>
            <a:off x="6167143" y="2798754"/>
            <a:ext cx="6079109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alpha val="99000"/>
                  </a:srgbClr>
                </a:solidFill>
                <a:effectLst/>
                <a:uLnTx/>
                <a:uFillTx/>
                <a:latin typeface="+mj-lt"/>
              </a:rPr>
              <a:t>Mixed reality device partners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52752" y="6262896"/>
            <a:ext cx="5384761" cy="452995"/>
            <a:chOff x="-1472315" y="5769958"/>
            <a:chExt cx="5385525" cy="45305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72315" y="5899427"/>
              <a:ext cx="740817" cy="18026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2022" y="5895223"/>
              <a:ext cx="878429" cy="18447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18064" y="5769958"/>
              <a:ext cx="925792" cy="45305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84300" y="5892026"/>
              <a:ext cx="613525" cy="1876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997" y="5847390"/>
              <a:ext cx="286258" cy="28625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681" y="5859328"/>
              <a:ext cx="472529" cy="27432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C0430A0-6609-4A54-81E9-7EC5EFF4C67E}"/>
              </a:ext>
            </a:extLst>
          </p:cNvPr>
          <p:cNvSpPr txBox="1"/>
          <p:nvPr/>
        </p:nvSpPr>
        <p:spPr>
          <a:xfrm>
            <a:off x="6025200" y="441433"/>
            <a:ext cx="6095136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alpha val="99000"/>
                  </a:srgbClr>
                </a:solidFill>
                <a:effectLst/>
                <a:uLnTx/>
                <a:uFillTx/>
                <a:latin typeface="+mj-lt"/>
              </a:rPr>
              <a:t>Microsoft HoloLens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269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1c40967-5731-4b91-933b-b17ad0a6c4ab&quot;,&quot;TimeStamp&quot;:&quot;2018-09-23T15:28:50.3680389+02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6ea745d-ddf1-4c5c-9da9-480f5b1b0359&quot;,&quot;TimeStamp&quot;:&quot;2018-09-23T15:28:50.3810379+02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1de259b-e6cb-4952-852a-ef5176b1137a&quot;,&quot;TimeStamp&quot;:&quot;2018-09-23T15:28:50.3820376+02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e32d2c-8b11-4502-846a-416d6960611d&quot;,&quot;TimeStamp&quot;:&quot;2018-09-23T15:28:50.3820376+02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8b2c1fd-3b7b-4350-95e8-61e19992ffc9&quot;,&quot;TimeStamp&quot;:&quot;2018-09-23T15:28:50.3820376+02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e233a30-4749-4fb2-9798-214c68d49eff&quot;,&quot;TimeStamp&quot;:&quot;2018-09-23T15:28:50.3760392+02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ec035a9-bc6f-4620-b7a9-7c68b4bf6d71&quot;,&quot;TimeStamp&quot;:&quot;2018-09-23T15:28:50.3780377+02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82c9241-7fd8-416d-b261-3dcaf83dd639&quot;,&quot;TimeStamp&quot;:&quot;2018-09-23T15:28:50.3780377+02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d56a203-a166-46f8-8cc1-240fd1624852&quot;,&quot;TimeStamp&quot;:&quot;2018-09-23T15:28:50.3790378+02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dcde088-3ffe-4d6e-be74-771939b6aafa&quot;,&quot;TimeStamp&quot;:&quot;2018-09-23T15:28:50.3800374+02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06858d6-d978-46f9-a5a5-db7bc3ac4fad&quot;,&quot;TimeStamp&quot;:&quot;2018-09-23T15:28:50.3760392+02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df82656-ca66-4e42-a3f9-f4a1a2e474f4&quot;,&quot;TimeStamp&quot;:&quot;2018-09-23T15:28:50.3800374+02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72d1ecf-840f-4728-871e-89343c0dd3b7&quot;,&quot;TimeStamp&quot;:&quot;2018-09-23T15:28:50.3810379+02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435</Words>
  <Application>Microsoft Office PowerPoint</Application>
  <PresentationFormat>Widescreen</PresentationFormat>
  <Paragraphs>79</Paragraphs>
  <Slides>16</Slides>
  <Notes>14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Mixed Reality e Speech API facciamo parlare HoloLens in italiano  Marcello Marchetti Senior Technical Evangelist, Microsoft   @marcello_twit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Mixed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new way to interact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Reality e Speech API facciamo parlare HoloLens in italiano  Marcello Marchetti Senior Technical Evangelist, Microsoft   @marcello_twit </dc:title>
  <dc:creator>Marcello Marchetti</dc:creator>
  <cp:lastModifiedBy>Marcello Marchetti</cp:lastModifiedBy>
  <cp:revision>1</cp:revision>
  <dcterms:created xsi:type="dcterms:W3CDTF">2018-12-21T15:37:58Z</dcterms:created>
  <dcterms:modified xsi:type="dcterms:W3CDTF">2018-12-21T15:40:12Z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mamarc@microsoft.com</vt:lpwstr>
  </property>
  <property fmtid="{D5CDD505-2E9C-101B-9397-08002B2CF9AE}" pid="5" name="MSIP_Label_f42aa342-8706-4288-bd11-ebb85995028c_SetDate">
    <vt:lpwstr>2018-12-21T15:39:54.3863896Z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